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2"/>
  </p:notesMasterIdLst>
  <p:handoutMasterIdLst>
    <p:handoutMasterId r:id="rId23"/>
  </p:handoutMasterIdLst>
  <p:sldIdLst>
    <p:sldId id="256" r:id="rId5"/>
    <p:sldId id="292" r:id="rId6"/>
    <p:sldId id="297" r:id="rId7"/>
    <p:sldId id="295" r:id="rId8"/>
    <p:sldId id="305" r:id="rId9"/>
    <p:sldId id="306" r:id="rId10"/>
    <p:sldId id="307" r:id="rId11"/>
    <p:sldId id="301" r:id="rId12"/>
    <p:sldId id="293" r:id="rId13"/>
    <p:sldId id="299" r:id="rId14"/>
    <p:sldId id="300" r:id="rId15"/>
    <p:sldId id="302" r:id="rId16"/>
    <p:sldId id="303" r:id="rId17"/>
    <p:sldId id="298" r:id="rId18"/>
    <p:sldId id="309" r:id="rId19"/>
    <p:sldId id="308" r:id="rId20"/>
    <p:sldId id="29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09590-ABE2-0DCA-9B08-AEE1986D09C7}" v="1266" dt="2024-05-11T04:50:23.922"/>
    <p1510:client id="{99BC27C0-4904-B1B0-28FD-D69351976DE8}" v="253" dt="2024-05-12T19:19:54.649"/>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26A079-1DF7-4149-9CA1-9E4F05E2D4CA}"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E74199B6-C6A8-4061-AB7A-9F5B8A0193D5}">
      <dgm:prSet/>
      <dgm:spPr/>
      <dgm:t>
        <a:bodyPr/>
        <a:lstStyle/>
        <a:p>
          <a:r>
            <a:rPr lang="en-US" b="1"/>
            <a:t>Adverse Pregnancy Outcomes:</a:t>
          </a:r>
          <a:endParaRPr lang="en-US"/>
        </a:p>
      </dgm:t>
    </dgm:pt>
    <dgm:pt modelId="{C2B7FB4A-9EF0-4C34-9D44-18C0E2968809}" type="parTrans" cxnId="{3972C24D-B92B-49BE-BC65-5A50F9DC5B66}">
      <dgm:prSet/>
      <dgm:spPr/>
      <dgm:t>
        <a:bodyPr/>
        <a:lstStyle/>
        <a:p>
          <a:endParaRPr lang="en-US"/>
        </a:p>
      </dgm:t>
    </dgm:pt>
    <dgm:pt modelId="{D4DFFE57-AC37-4673-9F6D-BC22FC1D13BB}" type="sibTrans" cxnId="{3972C24D-B92B-49BE-BC65-5A50F9DC5B66}">
      <dgm:prSet/>
      <dgm:spPr/>
      <dgm:t>
        <a:bodyPr/>
        <a:lstStyle/>
        <a:p>
          <a:endParaRPr lang="en-US"/>
        </a:p>
      </dgm:t>
    </dgm:pt>
    <dgm:pt modelId="{7DF4B371-F395-4C99-9789-21F88DCE1697}">
      <dgm:prSet/>
      <dgm:spPr/>
      <dgm:t>
        <a:bodyPr/>
        <a:lstStyle/>
        <a:p>
          <a:r>
            <a:rPr lang="en-US"/>
            <a:t>Increased risk of stillbirth, preterm birth, and Neonatal Abstinence Syndrome (NAS).</a:t>
          </a:r>
        </a:p>
      </dgm:t>
    </dgm:pt>
    <dgm:pt modelId="{26CAD5F1-4071-44B5-8775-AA2A093F8FBC}" type="parTrans" cxnId="{984B015B-7626-4861-A9E0-FECC7CF9B6C9}">
      <dgm:prSet/>
      <dgm:spPr/>
      <dgm:t>
        <a:bodyPr/>
        <a:lstStyle/>
        <a:p>
          <a:endParaRPr lang="en-US"/>
        </a:p>
      </dgm:t>
    </dgm:pt>
    <dgm:pt modelId="{70A137CC-DB70-4BCB-8398-346AA775778A}" type="sibTrans" cxnId="{984B015B-7626-4861-A9E0-FECC7CF9B6C9}">
      <dgm:prSet/>
      <dgm:spPr/>
      <dgm:t>
        <a:bodyPr/>
        <a:lstStyle/>
        <a:p>
          <a:endParaRPr lang="en-US"/>
        </a:p>
      </dgm:t>
    </dgm:pt>
    <dgm:pt modelId="{5E700935-A72D-4589-A949-F0B111864E48}">
      <dgm:prSet/>
      <dgm:spPr/>
      <dgm:t>
        <a:bodyPr/>
        <a:lstStyle/>
        <a:p>
          <a:r>
            <a:rPr lang="en-US"/>
            <a:t>Factors like dosage, duration, and timing influence outcomes.</a:t>
          </a:r>
        </a:p>
      </dgm:t>
    </dgm:pt>
    <dgm:pt modelId="{224D2B66-438C-40E3-A731-14C8F2576FA2}" type="parTrans" cxnId="{E3028D79-5715-49B9-A4A7-8533289828F8}">
      <dgm:prSet/>
      <dgm:spPr/>
      <dgm:t>
        <a:bodyPr/>
        <a:lstStyle/>
        <a:p>
          <a:endParaRPr lang="en-US"/>
        </a:p>
      </dgm:t>
    </dgm:pt>
    <dgm:pt modelId="{97805F45-8104-4443-B44F-96583DB7029B}" type="sibTrans" cxnId="{E3028D79-5715-49B9-A4A7-8533289828F8}">
      <dgm:prSet/>
      <dgm:spPr/>
      <dgm:t>
        <a:bodyPr/>
        <a:lstStyle/>
        <a:p>
          <a:endParaRPr lang="en-US"/>
        </a:p>
      </dgm:t>
    </dgm:pt>
    <dgm:pt modelId="{A2D68A0B-7C60-4683-960E-68E84A59968F}">
      <dgm:prSet/>
      <dgm:spPr/>
      <dgm:t>
        <a:bodyPr/>
        <a:lstStyle/>
        <a:p>
          <a:r>
            <a:rPr lang="en-US"/>
            <a:t>Association with preterm delivery and small-for-gestational-age newborns.</a:t>
          </a:r>
        </a:p>
      </dgm:t>
    </dgm:pt>
    <dgm:pt modelId="{06BE8AB4-4361-4EBB-BD99-CF259E75867A}" type="parTrans" cxnId="{0E4A6EBD-5A3A-41EB-9A25-8519ED48D0DA}">
      <dgm:prSet/>
      <dgm:spPr/>
      <dgm:t>
        <a:bodyPr/>
        <a:lstStyle/>
        <a:p>
          <a:endParaRPr lang="en-US"/>
        </a:p>
      </dgm:t>
    </dgm:pt>
    <dgm:pt modelId="{51637331-88FE-4071-8BB3-85241A913279}" type="sibTrans" cxnId="{0E4A6EBD-5A3A-41EB-9A25-8519ED48D0DA}">
      <dgm:prSet/>
      <dgm:spPr/>
      <dgm:t>
        <a:bodyPr/>
        <a:lstStyle/>
        <a:p>
          <a:endParaRPr lang="en-US"/>
        </a:p>
      </dgm:t>
    </dgm:pt>
    <dgm:pt modelId="{3DFAAF53-A86A-479B-946B-863B150DBC59}">
      <dgm:prSet/>
      <dgm:spPr/>
      <dgm:t>
        <a:bodyPr/>
        <a:lstStyle/>
        <a:p>
          <a:r>
            <a:rPr lang="en-US" b="1"/>
            <a:t>Maternal and Child Health Impacts:</a:t>
          </a:r>
          <a:endParaRPr lang="en-US"/>
        </a:p>
      </dgm:t>
    </dgm:pt>
    <dgm:pt modelId="{9BF46825-7746-4727-A8E5-EFFCF039D6DD}" type="parTrans" cxnId="{09967BF9-8A5C-4C66-B30C-5742BE332F5F}">
      <dgm:prSet/>
      <dgm:spPr/>
      <dgm:t>
        <a:bodyPr/>
        <a:lstStyle/>
        <a:p>
          <a:endParaRPr lang="en-US"/>
        </a:p>
      </dgm:t>
    </dgm:pt>
    <dgm:pt modelId="{79B0A246-BA3D-4A95-AED9-16636A473354}" type="sibTrans" cxnId="{09967BF9-8A5C-4C66-B30C-5742BE332F5F}">
      <dgm:prSet/>
      <dgm:spPr/>
      <dgm:t>
        <a:bodyPr/>
        <a:lstStyle/>
        <a:p>
          <a:endParaRPr lang="en-US"/>
        </a:p>
      </dgm:t>
    </dgm:pt>
    <dgm:pt modelId="{7F0B2C7B-34E1-4E7A-9FB7-7A6E1EC996AB}">
      <dgm:prSet/>
      <dgm:spPr/>
      <dgm:t>
        <a:bodyPr/>
        <a:lstStyle/>
        <a:p>
          <a:r>
            <a:rPr lang="en-US"/>
            <a:t>Confounding variables impact correlations.</a:t>
          </a:r>
        </a:p>
      </dgm:t>
    </dgm:pt>
    <dgm:pt modelId="{1AA36A3B-5142-4E09-BEB3-1712C55C8EED}" type="parTrans" cxnId="{125CF575-A22B-4CA7-8618-E0BB86CA89C8}">
      <dgm:prSet/>
      <dgm:spPr/>
      <dgm:t>
        <a:bodyPr/>
        <a:lstStyle/>
        <a:p>
          <a:endParaRPr lang="en-US"/>
        </a:p>
      </dgm:t>
    </dgm:pt>
    <dgm:pt modelId="{B01F6543-6AC1-46F4-A604-658F0716A8EF}" type="sibTrans" cxnId="{125CF575-A22B-4CA7-8618-E0BB86CA89C8}">
      <dgm:prSet/>
      <dgm:spPr/>
      <dgm:t>
        <a:bodyPr/>
        <a:lstStyle/>
        <a:p>
          <a:endParaRPr lang="en-US"/>
        </a:p>
      </dgm:t>
    </dgm:pt>
    <dgm:pt modelId="{38494635-F8A7-4238-B067-298B43BF2E0F}">
      <dgm:prSet/>
      <dgm:spPr/>
      <dgm:t>
        <a:bodyPr/>
        <a:lstStyle/>
        <a:p>
          <a:r>
            <a:rPr lang="en-US"/>
            <a:t>Diverse effects including physical and neurodevelopmental disorders in children.</a:t>
          </a:r>
        </a:p>
      </dgm:t>
    </dgm:pt>
    <dgm:pt modelId="{2A64CD20-859B-4A12-B024-B02C85580027}" type="parTrans" cxnId="{63DA7C53-DD2E-4486-909F-41166E44DF99}">
      <dgm:prSet/>
      <dgm:spPr/>
      <dgm:t>
        <a:bodyPr/>
        <a:lstStyle/>
        <a:p>
          <a:endParaRPr lang="en-US"/>
        </a:p>
      </dgm:t>
    </dgm:pt>
    <dgm:pt modelId="{B81E01E4-8370-4F97-8417-78C575D0E3DF}" type="sibTrans" cxnId="{63DA7C53-DD2E-4486-909F-41166E44DF99}">
      <dgm:prSet/>
      <dgm:spPr/>
      <dgm:t>
        <a:bodyPr/>
        <a:lstStyle/>
        <a:p>
          <a:endParaRPr lang="en-US"/>
        </a:p>
      </dgm:t>
    </dgm:pt>
    <dgm:pt modelId="{923FDFFE-C481-498D-A7BF-FD1AF6A9E1B2}">
      <dgm:prSet/>
      <dgm:spPr/>
      <dgm:t>
        <a:bodyPr/>
        <a:lstStyle/>
        <a:p>
          <a:r>
            <a:rPr lang="en-US" b="1"/>
            <a:t>Complexities and Challenges:</a:t>
          </a:r>
          <a:endParaRPr lang="en-US"/>
        </a:p>
      </dgm:t>
    </dgm:pt>
    <dgm:pt modelId="{E7DBAAE6-6499-48C6-820F-6B3A87E10E1C}" type="parTrans" cxnId="{98BD1C98-8141-4A92-92F6-C29D236479C9}">
      <dgm:prSet/>
      <dgm:spPr/>
      <dgm:t>
        <a:bodyPr/>
        <a:lstStyle/>
        <a:p>
          <a:endParaRPr lang="en-US"/>
        </a:p>
      </dgm:t>
    </dgm:pt>
    <dgm:pt modelId="{4BEA6574-8024-49C1-A38F-55D340F77F2A}" type="sibTrans" cxnId="{98BD1C98-8141-4A92-92F6-C29D236479C9}">
      <dgm:prSet/>
      <dgm:spPr/>
      <dgm:t>
        <a:bodyPr/>
        <a:lstStyle/>
        <a:p>
          <a:endParaRPr lang="en-US"/>
        </a:p>
      </dgm:t>
    </dgm:pt>
    <dgm:pt modelId="{483015FF-5586-49D2-B4EC-85B989048F19}">
      <dgm:prSet/>
      <dgm:spPr/>
      <dgm:t>
        <a:bodyPr/>
        <a:lstStyle/>
        <a:p>
          <a:r>
            <a:rPr lang="en-US"/>
            <a:t>Mixed findings on malformations.</a:t>
          </a:r>
        </a:p>
      </dgm:t>
    </dgm:pt>
    <dgm:pt modelId="{9A665C63-B219-401B-8F25-1C1E319BE74A}" type="parTrans" cxnId="{A0F25557-59E9-456A-BF0C-EA06CF0AA80B}">
      <dgm:prSet/>
      <dgm:spPr/>
      <dgm:t>
        <a:bodyPr/>
        <a:lstStyle/>
        <a:p>
          <a:endParaRPr lang="en-US"/>
        </a:p>
      </dgm:t>
    </dgm:pt>
    <dgm:pt modelId="{D2805E0B-747D-49C2-B13A-C48A3984830D}" type="sibTrans" cxnId="{A0F25557-59E9-456A-BF0C-EA06CF0AA80B}">
      <dgm:prSet/>
      <dgm:spPr/>
      <dgm:t>
        <a:bodyPr/>
        <a:lstStyle/>
        <a:p>
          <a:endParaRPr lang="en-US"/>
        </a:p>
      </dgm:t>
    </dgm:pt>
    <dgm:pt modelId="{E61A84F1-3C7C-4D07-AC15-1520B6CFDFE9}">
      <dgm:prSet/>
      <dgm:spPr/>
      <dgm:t>
        <a:bodyPr/>
        <a:lstStyle/>
        <a:p>
          <a:r>
            <a:rPr lang="en-US"/>
            <a:t>Focus on methadone and buprenorphine underscores need for comprehensive car.</a:t>
          </a:r>
        </a:p>
      </dgm:t>
    </dgm:pt>
    <dgm:pt modelId="{036FFB8A-D314-430A-B7E2-AAD232513377}" type="parTrans" cxnId="{B8F4B8B3-3FFB-4B1A-9DA7-7911DC1238B5}">
      <dgm:prSet/>
      <dgm:spPr/>
      <dgm:t>
        <a:bodyPr/>
        <a:lstStyle/>
        <a:p>
          <a:endParaRPr lang="en-US"/>
        </a:p>
      </dgm:t>
    </dgm:pt>
    <dgm:pt modelId="{7B858898-4401-414E-BE17-E5CCECDC2BE3}" type="sibTrans" cxnId="{B8F4B8B3-3FFB-4B1A-9DA7-7911DC1238B5}">
      <dgm:prSet/>
      <dgm:spPr/>
      <dgm:t>
        <a:bodyPr/>
        <a:lstStyle/>
        <a:p>
          <a:endParaRPr lang="en-US"/>
        </a:p>
      </dgm:t>
    </dgm:pt>
    <dgm:pt modelId="{D954ECA4-2FF1-4659-B27C-23B84D7DBC81}">
      <dgm:prSet/>
      <dgm:spPr/>
      <dgm:t>
        <a:bodyPr/>
        <a:lstStyle/>
        <a:p>
          <a:r>
            <a:rPr lang="en-US" b="1"/>
            <a:t>Call for Further Research:</a:t>
          </a:r>
          <a:endParaRPr lang="en-US"/>
        </a:p>
      </dgm:t>
    </dgm:pt>
    <dgm:pt modelId="{8A80B376-CA22-4E43-BF7C-28C7E1E61875}" type="parTrans" cxnId="{8E80C94B-D31F-485F-AB8A-8846F967B93A}">
      <dgm:prSet/>
      <dgm:spPr/>
      <dgm:t>
        <a:bodyPr/>
        <a:lstStyle/>
        <a:p>
          <a:endParaRPr lang="en-US"/>
        </a:p>
      </dgm:t>
    </dgm:pt>
    <dgm:pt modelId="{3E3414F4-7FDB-425C-ABBD-0FBAC4B72991}" type="sibTrans" cxnId="{8E80C94B-D31F-485F-AB8A-8846F967B93A}">
      <dgm:prSet/>
      <dgm:spPr/>
      <dgm:t>
        <a:bodyPr/>
        <a:lstStyle/>
        <a:p>
          <a:endParaRPr lang="en-US"/>
        </a:p>
      </dgm:t>
    </dgm:pt>
    <dgm:pt modelId="{499CC885-93A4-4B83-9A00-960EE1F756DF}">
      <dgm:prSet/>
      <dgm:spPr/>
      <dgm:t>
        <a:bodyPr/>
        <a:lstStyle/>
        <a:p>
          <a:r>
            <a:rPr lang="en-US"/>
            <a:t>Urgent need for innovative interventions.</a:t>
          </a:r>
        </a:p>
      </dgm:t>
    </dgm:pt>
    <dgm:pt modelId="{CC296E9D-5FBE-4F9B-9E01-F6F7A5DC0DCA}" type="parTrans" cxnId="{505A7D17-AF2E-42DE-BAAA-71BEBF83200F}">
      <dgm:prSet/>
      <dgm:spPr/>
      <dgm:t>
        <a:bodyPr/>
        <a:lstStyle/>
        <a:p>
          <a:endParaRPr lang="en-US"/>
        </a:p>
      </dgm:t>
    </dgm:pt>
    <dgm:pt modelId="{29E33C42-C7A6-426F-9B9A-9195E6A02C43}" type="sibTrans" cxnId="{505A7D17-AF2E-42DE-BAAA-71BEBF83200F}">
      <dgm:prSet/>
      <dgm:spPr/>
      <dgm:t>
        <a:bodyPr/>
        <a:lstStyle/>
        <a:p>
          <a:endParaRPr lang="en-US"/>
        </a:p>
      </dgm:t>
    </dgm:pt>
    <dgm:pt modelId="{46141D44-7E3E-43AA-9601-39A53C6DA479}">
      <dgm:prSet/>
      <dgm:spPr/>
      <dgm:t>
        <a:bodyPr/>
        <a:lstStyle/>
        <a:p>
          <a:r>
            <a:rPr lang="en-US"/>
            <a:t>Exploration of neuroanatomical and cognitive impacts crucial.</a:t>
          </a:r>
        </a:p>
      </dgm:t>
    </dgm:pt>
    <dgm:pt modelId="{36E83397-7F13-4690-A6A1-BA296EAD1672}" type="parTrans" cxnId="{7A9A13E8-8805-4823-8596-E7239687764D}">
      <dgm:prSet/>
      <dgm:spPr/>
      <dgm:t>
        <a:bodyPr/>
        <a:lstStyle/>
        <a:p>
          <a:endParaRPr lang="en-US"/>
        </a:p>
      </dgm:t>
    </dgm:pt>
    <dgm:pt modelId="{B76550FB-E2F1-41F3-83CE-2054B6C9BE16}" type="sibTrans" cxnId="{7A9A13E8-8805-4823-8596-E7239687764D}">
      <dgm:prSet/>
      <dgm:spPr/>
      <dgm:t>
        <a:bodyPr/>
        <a:lstStyle/>
        <a:p>
          <a:endParaRPr lang="en-US"/>
        </a:p>
      </dgm:t>
    </dgm:pt>
    <dgm:pt modelId="{73258494-4C96-482A-B2AB-677419D532E1}" type="pres">
      <dgm:prSet presAssocID="{1826A079-1DF7-4149-9CA1-9E4F05E2D4CA}" presName="Name0" presStyleCnt="0">
        <dgm:presLayoutVars>
          <dgm:dir/>
          <dgm:animLvl val="lvl"/>
          <dgm:resizeHandles val="exact"/>
        </dgm:presLayoutVars>
      </dgm:prSet>
      <dgm:spPr/>
    </dgm:pt>
    <dgm:pt modelId="{AAE3448D-30ED-45E1-8A87-FE52F0CE08E4}" type="pres">
      <dgm:prSet presAssocID="{E74199B6-C6A8-4061-AB7A-9F5B8A0193D5}" presName="composite" presStyleCnt="0"/>
      <dgm:spPr/>
    </dgm:pt>
    <dgm:pt modelId="{A140D1E8-91AA-4BA0-BB2E-92F6B4413DA8}" type="pres">
      <dgm:prSet presAssocID="{E74199B6-C6A8-4061-AB7A-9F5B8A0193D5}" presName="parTx" presStyleLbl="alignNode1" presStyleIdx="0" presStyleCnt="4">
        <dgm:presLayoutVars>
          <dgm:chMax val="0"/>
          <dgm:chPref val="0"/>
          <dgm:bulletEnabled val="1"/>
        </dgm:presLayoutVars>
      </dgm:prSet>
      <dgm:spPr/>
    </dgm:pt>
    <dgm:pt modelId="{CDA0C8C4-5B06-4DD0-AF46-1776303FBFF7}" type="pres">
      <dgm:prSet presAssocID="{E74199B6-C6A8-4061-AB7A-9F5B8A0193D5}" presName="desTx" presStyleLbl="alignAccFollowNode1" presStyleIdx="0" presStyleCnt="4">
        <dgm:presLayoutVars>
          <dgm:bulletEnabled val="1"/>
        </dgm:presLayoutVars>
      </dgm:prSet>
      <dgm:spPr/>
    </dgm:pt>
    <dgm:pt modelId="{048BE0E3-9279-4E95-9FD4-EF125C2E2679}" type="pres">
      <dgm:prSet presAssocID="{D4DFFE57-AC37-4673-9F6D-BC22FC1D13BB}" presName="space" presStyleCnt="0"/>
      <dgm:spPr/>
    </dgm:pt>
    <dgm:pt modelId="{24430C19-13D0-411C-B36A-CF0261D23199}" type="pres">
      <dgm:prSet presAssocID="{3DFAAF53-A86A-479B-946B-863B150DBC59}" presName="composite" presStyleCnt="0"/>
      <dgm:spPr/>
    </dgm:pt>
    <dgm:pt modelId="{702C48A3-11C2-4959-95CF-3D277604155B}" type="pres">
      <dgm:prSet presAssocID="{3DFAAF53-A86A-479B-946B-863B150DBC59}" presName="parTx" presStyleLbl="alignNode1" presStyleIdx="1" presStyleCnt="4">
        <dgm:presLayoutVars>
          <dgm:chMax val="0"/>
          <dgm:chPref val="0"/>
          <dgm:bulletEnabled val="1"/>
        </dgm:presLayoutVars>
      </dgm:prSet>
      <dgm:spPr/>
    </dgm:pt>
    <dgm:pt modelId="{7A787B32-2DE7-4C70-9809-57DB2FCD6DB0}" type="pres">
      <dgm:prSet presAssocID="{3DFAAF53-A86A-479B-946B-863B150DBC59}" presName="desTx" presStyleLbl="alignAccFollowNode1" presStyleIdx="1" presStyleCnt="4">
        <dgm:presLayoutVars>
          <dgm:bulletEnabled val="1"/>
        </dgm:presLayoutVars>
      </dgm:prSet>
      <dgm:spPr/>
    </dgm:pt>
    <dgm:pt modelId="{F2D67022-166E-45FF-B6DB-73F39872455A}" type="pres">
      <dgm:prSet presAssocID="{79B0A246-BA3D-4A95-AED9-16636A473354}" presName="space" presStyleCnt="0"/>
      <dgm:spPr/>
    </dgm:pt>
    <dgm:pt modelId="{CCACFB6F-48CE-4B80-A400-35DE16643490}" type="pres">
      <dgm:prSet presAssocID="{923FDFFE-C481-498D-A7BF-FD1AF6A9E1B2}" presName="composite" presStyleCnt="0"/>
      <dgm:spPr/>
    </dgm:pt>
    <dgm:pt modelId="{1AD209F7-E8F2-46E9-8586-8404E631AAD3}" type="pres">
      <dgm:prSet presAssocID="{923FDFFE-C481-498D-A7BF-FD1AF6A9E1B2}" presName="parTx" presStyleLbl="alignNode1" presStyleIdx="2" presStyleCnt="4">
        <dgm:presLayoutVars>
          <dgm:chMax val="0"/>
          <dgm:chPref val="0"/>
          <dgm:bulletEnabled val="1"/>
        </dgm:presLayoutVars>
      </dgm:prSet>
      <dgm:spPr/>
    </dgm:pt>
    <dgm:pt modelId="{9DF3A52E-782C-45BC-9EE7-4684656FF289}" type="pres">
      <dgm:prSet presAssocID="{923FDFFE-C481-498D-A7BF-FD1AF6A9E1B2}" presName="desTx" presStyleLbl="alignAccFollowNode1" presStyleIdx="2" presStyleCnt="4">
        <dgm:presLayoutVars>
          <dgm:bulletEnabled val="1"/>
        </dgm:presLayoutVars>
      </dgm:prSet>
      <dgm:spPr/>
    </dgm:pt>
    <dgm:pt modelId="{9BAE481D-7510-4DB2-8B96-6A967FFF729C}" type="pres">
      <dgm:prSet presAssocID="{4BEA6574-8024-49C1-A38F-55D340F77F2A}" presName="space" presStyleCnt="0"/>
      <dgm:spPr/>
    </dgm:pt>
    <dgm:pt modelId="{4B4B0B0C-A57E-4F6E-8A52-05AA8E2C6C02}" type="pres">
      <dgm:prSet presAssocID="{D954ECA4-2FF1-4659-B27C-23B84D7DBC81}" presName="composite" presStyleCnt="0"/>
      <dgm:spPr/>
    </dgm:pt>
    <dgm:pt modelId="{025D02BB-EFD8-49A4-920B-9DC6E4579223}" type="pres">
      <dgm:prSet presAssocID="{D954ECA4-2FF1-4659-B27C-23B84D7DBC81}" presName="parTx" presStyleLbl="alignNode1" presStyleIdx="3" presStyleCnt="4">
        <dgm:presLayoutVars>
          <dgm:chMax val="0"/>
          <dgm:chPref val="0"/>
          <dgm:bulletEnabled val="1"/>
        </dgm:presLayoutVars>
      </dgm:prSet>
      <dgm:spPr/>
    </dgm:pt>
    <dgm:pt modelId="{FC40D4ED-020C-44E5-9691-6CDDD54678D9}" type="pres">
      <dgm:prSet presAssocID="{D954ECA4-2FF1-4659-B27C-23B84D7DBC81}" presName="desTx" presStyleLbl="alignAccFollowNode1" presStyleIdx="3" presStyleCnt="4">
        <dgm:presLayoutVars>
          <dgm:bulletEnabled val="1"/>
        </dgm:presLayoutVars>
      </dgm:prSet>
      <dgm:spPr/>
    </dgm:pt>
  </dgm:ptLst>
  <dgm:cxnLst>
    <dgm:cxn modelId="{505A7D17-AF2E-42DE-BAAA-71BEBF83200F}" srcId="{D954ECA4-2FF1-4659-B27C-23B84D7DBC81}" destId="{499CC885-93A4-4B83-9A00-960EE1F756DF}" srcOrd="0" destOrd="0" parTransId="{CC296E9D-5FBE-4F9B-9E01-F6F7A5DC0DCA}" sibTransId="{29E33C42-C7A6-426F-9B9A-9195E6A02C43}"/>
    <dgm:cxn modelId="{4A16B519-BBCB-4B79-8BEB-6500A0971232}" type="presOf" srcId="{483015FF-5586-49D2-B4EC-85B989048F19}" destId="{9DF3A52E-782C-45BC-9EE7-4684656FF289}" srcOrd="0" destOrd="0" presId="urn:microsoft.com/office/officeart/2005/8/layout/hList1"/>
    <dgm:cxn modelId="{770B061F-E1E6-4A1D-9D00-2D2234A358FC}" type="presOf" srcId="{1826A079-1DF7-4149-9CA1-9E4F05E2D4CA}" destId="{73258494-4C96-482A-B2AB-677419D532E1}" srcOrd="0" destOrd="0" presId="urn:microsoft.com/office/officeart/2005/8/layout/hList1"/>
    <dgm:cxn modelId="{574CCE2E-E82A-44E8-AD02-DF4D7636384F}" type="presOf" srcId="{7F0B2C7B-34E1-4E7A-9FB7-7A6E1EC996AB}" destId="{7A787B32-2DE7-4C70-9809-57DB2FCD6DB0}" srcOrd="0" destOrd="0" presId="urn:microsoft.com/office/officeart/2005/8/layout/hList1"/>
    <dgm:cxn modelId="{BB291F3E-C7B3-41DE-BF54-6099A1F0B4C1}" type="presOf" srcId="{D954ECA4-2FF1-4659-B27C-23B84D7DBC81}" destId="{025D02BB-EFD8-49A4-920B-9DC6E4579223}" srcOrd="0" destOrd="0" presId="urn:microsoft.com/office/officeart/2005/8/layout/hList1"/>
    <dgm:cxn modelId="{984B015B-7626-4861-A9E0-FECC7CF9B6C9}" srcId="{E74199B6-C6A8-4061-AB7A-9F5B8A0193D5}" destId="{7DF4B371-F395-4C99-9789-21F88DCE1697}" srcOrd="0" destOrd="0" parTransId="{26CAD5F1-4071-44B5-8775-AA2A093F8FBC}" sibTransId="{70A137CC-DB70-4BCB-8398-346AA775778A}"/>
    <dgm:cxn modelId="{8EB30F5B-A0DD-4131-9CE8-00FB02D5106A}" type="presOf" srcId="{7DF4B371-F395-4C99-9789-21F88DCE1697}" destId="{CDA0C8C4-5B06-4DD0-AF46-1776303FBFF7}" srcOrd="0" destOrd="0" presId="urn:microsoft.com/office/officeart/2005/8/layout/hList1"/>
    <dgm:cxn modelId="{81EDEB41-1798-4113-B24D-6E8BA63177A3}" type="presOf" srcId="{E74199B6-C6A8-4061-AB7A-9F5B8A0193D5}" destId="{A140D1E8-91AA-4BA0-BB2E-92F6B4413DA8}" srcOrd="0" destOrd="0" presId="urn:microsoft.com/office/officeart/2005/8/layout/hList1"/>
    <dgm:cxn modelId="{FF2FE54A-1BE1-4857-B88C-F8B95EEB6D9B}" type="presOf" srcId="{499CC885-93A4-4B83-9A00-960EE1F756DF}" destId="{FC40D4ED-020C-44E5-9691-6CDDD54678D9}" srcOrd="0" destOrd="0" presId="urn:microsoft.com/office/officeart/2005/8/layout/hList1"/>
    <dgm:cxn modelId="{8E80C94B-D31F-485F-AB8A-8846F967B93A}" srcId="{1826A079-1DF7-4149-9CA1-9E4F05E2D4CA}" destId="{D954ECA4-2FF1-4659-B27C-23B84D7DBC81}" srcOrd="3" destOrd="0" parTransId="{8A80B376-CA22-4E43-BF7C-28C7E1E61875}" sibTransId="{3E3414F4-7FDB-425C-ABBD-0FBAC4B72991}"/>
    <dgm:cxn modelId="{5C5EFA6B-B23B-4DFD-8368-49D5837B4503}" type="presOf" srcId="{E61A84F1-3C7C-4D07-AC15-1520B6CFDFE9}" destId="{9DF3A52E-782C-45BC-9EE7-4684656FF289}" srcOrd="0" destOrd="1" presId="urn:microsoft.com/office/officeart/2005/8/layout/hList1"/>
    <dgm:cxn modelId="{3972C24D-B92B-49BE-BC65-5A50F9DC5B66}" srcId="{1826A079-1DF7-4149-9CA1-9E4F05E2D4CA}" destId="{E74199B6-C6A8-4061-AB7A-9F5B8A0193D5}" srcOrd="0" destOrd="0" parTransId="{C2B7FB4A-9EF0-4C34-9D44-18C0E2968809}" sibTransId="{D4DFFE57-AC37-4673-9F6D-BC22FC1D13BB}"/>
    <dgm:cxn modelId="{856F384E-A7FE-4697-8590-6EE2FB5EED19}" type="presOf" srcId="{3DFAAF53-A86A-479B-946B-863B150DBC59}" destId="{702C48A3-11C2-4959-95CF-3D277604155B}" srcOrd="0" destOrd="0" presId="urn:microsoft.com/office/officeart/2005/8/layout/hList1"/>
    <dgm:cxn modelId="{63DA7C53-DD2E-4486-909F-41166E44DF99}" srcId="{3DFAAF53-A86A-479B-946B-863B150DBC59}" destId="{38494635-F8A7-4238-B067-298B43BF2E0F}" srcOrd="1" destOrd="0" parTransId="{2A64CD20-859B-4A12-B024-B02C85580027}" sibTransId="{B81E01E4-8370-4F97-8417-78C575D0E3DF}"/>
    <dgm:cxn modelId="{125CF575-A22B-4CA7-8618-E0BB86CA89C8}" srcId="{3DFAAF53-A86A-479B-946B-863B150DBC59}" destId="{7F0B2C7B-34E1-4E7A-9FB7-7A6E1EC996AB}" srcOrd="0" destOrd="0" parTransId="{1AA36A3B-5142-4E09-BEB3-1712C55C8EED}" sibTransId="{B01F6543-6AC1-46F4-A604-658F0716A8EF}"/>
    <dgm:cxn modelId="{A0F25557-59E9-456A-BF0C-EA06CF0AA80B}" srcId="{923FDFFE-C481-498D-A7BF-FD1AF6A9E1B2}" destId="{483015FF-5586-49D2-B4EC-85B989048F19}" srcOrd="0" destOrd="0" parTransId="{9A665C63-B219-401B-8F25-1C1E319BE74A}" sibTransId="{D2805E0B-747D-49C2-B13A-C48A3984830D}"/>
    <dgm:cxn modelId="{E3028D79-5715-49B9-A4A7-8533289828F8}" srcId="{E74199B6-C6A8-4061-AB7A-9F5B8A0193D5}" destId="{5E700935-A72D-4589-A949-F0B111864E48}" srcOrd="1" destOrd="0" parTransId="{224D2B66-438C-40E3-A731-14C8F2576FA2}" sibTransId="{97805F45-8104-4443-B44F-96583DB7029B}"/>
    <dgm:cxn modelId="{98BD1C98-8141-4A92-92F6-C29D236479C9}" srcId="{1826A079-1DF7-4149-9CA1-9E4F05E2D4CA}" destId="{923FDFFE-C481-498D-A7BF-FD1AF6A9E1B2}" srcOrd="2" destOrd="0" parTransId="{E7DBAAE6-6499-48C6-820F-6B3A87E10E1C}" sibTransId="{4BEA6574-8024-49C1-A38F-55D340F77F2A}"/>
    <dgm:cxn modelId="{F0DC4AAD-44D9-43FE-AD7F-BDC05674ECA3}" type="presOf" srcId="{A2D68A0B-7C60-4683-960E-68E84A59968F}" destId="{CDA0C8C4-5B06-4DD0-AF46-1776303FBFF7}" srcOrd="0" destOrd="2" presId="urn:microsoft.com/office/officeart/2005/8/layout/hList1"/>
    <dgm:cxn modelId="{B8F4B8B3-3FFB-4B1A-9DA7-7911DC1238B5}" srcId="{923FDFFE-C481-498D-A7BF-FD1AF6A9E1B2}" destId="{E61A84F1-3C7C-4D07-AC15-1520B6CFDFE9}" srcOrd="1" destOrd="0" parTransId="{036FFB8A-D314-430A-B7E2-AAD232513377}" sibTransId="{7B858898-4401-414E-BE17-E5CCECDC2BE3}"/>
    <dgm:cxn modelId="{E1AEA8B9-62D1-4F27-B1A5-401BB993D50D}" type="presOf" srcId="{923FDFFE-C481-498D-A7BF-FD1AF6A9E1B2}" destId="{1AD209F7-E8F2-46E9-8586-8404E631AAD3}" srcOrd="0" destOrd="0" presId="urn:microsoft.com/office/officeart/2005/8/layout/hList1"/>
    <dgm:cxn modelId="{10C6B1BC-6B4C-4A7C-B1D7-3C16F8EEE0DF}" type="presOf" srcId="{5E700935-A72D-4589-A949-F0B111864E48}" destId="{CDA0C8C4-5B06-4DD0-AF46-1776303FBFF7}" srcOrd="0" destOrd="1" presId="urn:microsoft.com/office/officeart/2005/8/layout/hList1"/>
    <dgm:cxn modelId="{0E4A6EBD-5A3A-41EB-9A25-8519ED48D0DA}" srcId="{E74199B6-C6A8-4061-AB7A-9F5B8A0193D5}" destId="{A2D68A0B-7C60-4683-960E-68E84A59968F}" srcOrd="2" destOrd="0" parTransId="{06BE8AB4-4361-4EBB-BD99-CF259E75867A}" sibTransId="{51637331-88FE-4071-8BB3-85241A913279}"/>
    <dgm:cxn modelId="{E0DEFAE1-8810-4DD5-91ED-B6DE6CDFE358}" type="presOf" srcId="{38494635-F8A7-4238-B067-298B43BF2E0F}" destId="{7A787B32-2DE7-4C70-9809-57DB2FCD6DB0}" srcOrd="0" destOrd="1" presId="urn:microsoft.com/office/officeart/2005/8/layout/hList1"/>
    <dgm:cxn modelId="{7A9A13E8-8805-4823-8596-E7239687764D}" srcId="{D954ECA4-2FF1-4659-B27C-23B84D7DBC81}" destId="{46141D44-7E3E-43AA-9601-39A53C6DA479}" srcOrd="1" destOrd="0" parTransId="{36E83397-7F13-4690-A6A1-BA296EAD1672}" sibTransId="{B76550FB-E2F1-41F3-83CE-2054B6C9BE16}"/>
    <dgm:cxn modelId="{5EFBD7EF-3907-4511-9C73-7421005FD94E}" type="presOf" srcId="{46141D44-7E3E-43AA-9601-39A53C6DA479}" destId="{FC40D4ED-020C-44E5-9691-6CDDD54678D9}" srcOrd="0" destOrd="1" presId="urn:microsoft.com/office/officeart/2005/8/layout/hList1"/>
    <dgm:cxn modelId="{09967BF9-8A5C-4C66-B30C-5742BE332F5F}" srcId="{1826A079-1DF7-4149-9CA1-9E4F05E2D4CA}" destId="{3DFAAF53-A86A-479B-946B-863B150DBC59}" srcOrd="1" destOrd="0" parTransId="{9BF46825-7746-4727-A8E5-EFFCF039D6DD}" sibTransId="{79B0A246-BA3D-4A95-AED9-16636A473354}"/>
    <dgm:cxn modelId="{9657AC77-A5FA-4219-AAD6-758F77C6C7D4}" type="presParOf" srcId="{73258494-4C96-482A-B2AB-677419D532E1}" destId="{AAE3448D-30ED-45E1-8A87-FE52F0CE08E4}" srcOrd="0" destOrd="0" presId="urn:microsoft.com/office/officeart/2005/8/layout/hList1"/>
    <dgm:cxn modelId="{CDE8B3DB-C8F6-4E6E-A5FD-BD76F95D7592}" type="presParOf" srcId="{AAE3448D-30ED-45E1-8A87-FE52F0CE08E4}" destId="{A140D1E8-91AA-4BA0-BB2E-92F6B4413DA8}" srcOrd="0" destOrd="0" presId="urn:microsoft.com/office/officeart/2005/8/layout/hList1"/>
    <dgm:cxn modelId="{F2752C64-6309-4892-B338-050760411EF2}" type="presParOf" srcId="{AAE3448D-30ED-45E1-8A87-FE52F0CE08E4}" destId="{CDA0C8C4-5B06-4DD0-AF46-1776303FBFF7}" srcOrd="1" destOrd="0" presId="urn:microsoft.com/office/officeart/2005/8/layout/hList1"/>
    <dgm:cxn modelId="{3CC2303D-057B-48C2-AAE5-0EC3C9E3D765}" type="presParOf" srcId="{73258494-4C96-482A-B2AB-677419D532E1}" destId="{048BE0E3-9279-4E95-9FD4-EF125C2E2679}" srcOrd="1" destOrd="0" presId="urn:microsoft.com/office/officeart/2005/8/layout/hList1"/>
    <dgm:cxn modelId="{72D0A245-FE7F-43C7-BEA7-C1877D801AD8}" type="presParOf" srcId="{73258494-4C96-482A-B2AB-677419D532E1}" destId="{24430C19-13D0-411C-B36A-CF0261D23199}" srcOrd="2" destOrd="0" presId="urn:microsoft.com/office/officeart/2005/8/layout/hList1"/>
    <dgm:cxn modelId="{507D1395-79A2-4C4C-883E-0057E3DC52E5}" type="presParOf" srcId="{24430C19-13D0-411C-B36A-CF0261D23199}" destId="{702C48A3-11C2-4959-95CF-3D277604155B}" srcOrd="0" destOrd="0" presId="urn:microsoft.com/office/officeart/2005/8/layout/hList1"/>
    <dgm:cxn modelId="{F3B1BAFA-F7B9-4BF1-8BFC-8CDE4A4D9F39}" type="presParOf" srcId="{24430C19-13D0-411C-B36A-CF0261D23199}" destId="{7A787B32-2DE7-4C70-9809-57DB2FCD6DB0}" srcOrd="1" destOrd="0" presId="urn:microsoft.com/office/officeart/2005/8/layout/hList1"/>
    <dgm:cxn modelId="{7479FB43-1A68-48B5-9890-F2863953B3CF}" type="presParOf" srcId="{73258494-4C96-482A-B2AB-677419D532E1}" destId="{F2D67022-166E-45FF-B6DB-73F39872455A}" srcOrd="3" destOrd="0" presId="urn:microsoft.com/office/officeart/2005/8/layout/hList1"/>
    <dgm:cxn modelId="{723C73FF-C93A-4F7D-8FA4-E7F74BAE09C8}" type="presParOf" srcId="{73258494-4C96-482A-B2AB-677419D532E1}" destId="{CCACFB6F-48CE-4B80-A400-35DE16643490}" srcOrd="4" destOrd="0" presId="urn:microsoft.com/office/officeart/2005/8/layout/hList1"/>
    <dgm:cxn modelId="{AEAE544A-5C69-42DA-B555-C388775C7A69}" type="presParOf" srcId="{CCACFB6F-48CE-4B80-A400-35DE16643490}" destId="{1AD209F7-E8F2-46E9-8586-8404E631AAD3}" srcOrd="0" destOrd="0" presId="urn:microsoft.com/office/officeart/2005/8/layout/hList1"/>
    <dgm:cxn modelId="{BD950B8A-CCBE-456C-B6E1-E3BBFE617C17}" type="presParOf" srcId="{CCACFB6F-48CE-4B80-A400-35DE16643490}" destId="{9DF3A52E-782C-45BC-9EE7-4684656FF289}" srcOrd="1" destOrd="0" presId="urn:microsoft.com/office/officeart/2005/8/layout/hList1"/>
    <dgm:cxn modelId="{47E9130B-4060-4A5E-87D2-5D48B71C38E7}" type="presParOf" srcId="{73258494-4C96-482A-B2AB-677419D532E1}" destId="{9BAE481D-7510-4DB2-8B96-6A967FFF729C}" srcOrd="5" destOrd="0" presId="urn:microsoft.com/office/officeart/2005/8/layout/hList1"/>
    <dgm:cxn modelId="{2C4CF914-8355-4596-819B-249F7D60ECFC}" type="presParOf" srcId="{73258494-4C96-482A-B2AB-677419D532E1}" destId="{4B4B0B0C-A57E-4F6E-8A52-05AA8E2C6C02}" srcOrd="6" destOrd="0" presId="urn:microsoft.com/office/officeart/2005/8/layout/hList1"/>
    <dgm:cxn modelId="{A544C6E5-080A-4362-95E3-D926C6B6C345}" type="presParOf" srcId="{4B4B0B0C-A57E-4F6E-8A52-05AA8E2C6C02}" destId="{025D02BB-EFD8-49A4-920B-9DC6E4579223}" srcOrd="0" destOrd="0" presId="urn:microsoft.com/office/officeart/2005/8/layout/hList1"/>
    <dgm:cxn modelId="{789D97BA-FF16-4302-934E-37637AAD24E8}" type="presParOf" srcId="{4B4B0B0C-A57E-4F6E-8A52-05AA8E2C6C02}" destId="{FC40D4ED-020C-44E5-9691-6CDDD54678D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0D1E8-91AA-4BA0-BB2E-92F6B4413DA8}">
      <dsp:nvSpPr>
        <dsp:cNvPr id="0" name=""/>
        <dsp:cNvSpPr/>
      </dsp:nvSpPr>
      <dsp:spPr>
        <a:xfrm>
          <a:off x="4274" y="457078"/>
          <a:ext cx="2570150" cy="667415"/>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t>Adverse Pregnancy Outcomes:</a:t>
          </a:r>
          <a:endParaRPr lang="en-US" sz="1900" kern="1200"/>
        </a:p>
      </dsp:txBody>
      <dsp:txXfrm>
        <a:off x="4274" y="457078"/>
        <a:ext cx="2570150" cy="667415"/>
      </dsp:txXfrm>
    </dsp:sp>
    <dsp:sp modelId="{CDA0C8C4-5B06-4DD0-AF46-1776303FBFF7}">
      <dsp:nvSpPr>
        <dsp:cNvPr id="0" name=""/>
        <dsp:cNvSpPr/>
      </dsp:nvSpPr>
      <dsp:spPr>
        <a:xfrm>
          <a:off x="4274" y="1124493"/>
          <a:ext cx="2570150" cy="3442229"/>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Increased risk of stillbirth, preterm birth, and Neonatal Abstinence Syndrome (NAS).</a:t>
          </a:r>
        </a:p>
        <a:p>
          <a:pPr marL="171450" lvl="1" indent="-171450" algn="l" defTabSz="844550">
            <a:lnSpc>
              <a:spcPct val="90000"/>
            </a:lnSpc>
            <a:spcBef>
              <a:spcPct val="0"/>
            </a:spcBef>
            <a:spcAft>
              <a:spcPct val="15000"/>
            </a:spcAft>
            <a:buChar char="•"/>
          </a:pPr>
          <a:r>
            <a:rPr lang="en-US" sz="1900" kern="1200"/>
            <a:t>Factors like dosage, duration, and timing influence outcomes.</a:t>
          </a:r>
        </a:p>
        <a:p>
          <a:pPr marL="171450" lvl="1" indent="-171450" algn="l" defTabSz="844550">
            <a:lnSpc>
              <a:spcPct val="90000"/>
            </a:lnSpc>
            <a:spcBef>
              <a:spcPct val="0"/>
            </a:spcBef>
            <a:spcAft>
              <a:spcPct val="15000"/>
            </a:spcAft>
            <a:buChar char="•"/>
          </a:pPr>
          <a:r>
            <a:rPr lang="en-US" sz="1900" kern="1200"/>
            <a:t>Association with preterm delivery and small-for-gestational-age newborns.</a:t>
          </a:r>
        </a:p>
      </dsp:txBody>
      <dsp:txXfrm>
        <a:off x="4274" y="1124493"/>
        <a:ext cx="2570150" cy="3442229"/>
      </dsp:txXfrm>
    </dsp:sp>
    <dsp:sp modelId="{702C48A3-11C2-4959-95CF-3D277604155B}">
      <dsp:nvSpPr>
        <dsp:cNvPr id="0" name=""/>
        <dsp:cNvSpPr/>
      </dsp:nvSpPr>
      <dsp:spPr>
        <a:xfrm>
          <a:off x="2934246" y="457078"/>
          <a:ext cx="2570150" cy="667415"/>
        </a:xfrm>
        <a:prstGeom prst="rect">
          <a:avLst/>
        </a:prstGeom>
        <a:solidFill>
          <a:schemeClr val="accent2">
            <a:hueOff val="3097225"/>
            <a:satOff val="-15871"/>
            <a:lumOff val="-8039"/>
            <a:alphaOff val="0"/>
          </a:schemeClr>
        </a:solidFill>
        <a:ln w="22225" cap="rnd" cmpd="sng" algn="ctr">
          <a:solidFill>
            <a:schemeClr val="accent2">
              <a:hueOff val="3097225"/>
              <a:satOff val="-15871"/>
              <a:lumOff val="-80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t>Maternal and Child Health Impacts:</a:t>
          </a:r>
          <a:endParaRPr lang="en-US" sz="1900" kern="1200"/>
        </a:p>
      </dsp:txBody>
      <dsp:txXfrm>
        <a:off x="2934246" y="457078"/>
        <a:ext cx="2570150" cy="667415"/>
      </dsp:txXfrm>
    </dsp:sp>
    <dsp:sp modelId="{7A787B32-2DE7-4C70-9809-57DB2FCD6DB0}">
      <dsp:nvSpPr>
        <dsp:cNvPr id="0" name=""/>
        <dsp:cNvSpPr/>
      </dsp:nvSpPr>
      <dsp:spPr>
        <a:xfrm>
          <a:off x="2934246" y="1124493"/>
          <a:ext cx="2570150" cy="3442229"/>
        </a:xfrm>
        <a:prstGeom prst="rect">
          <a:avLst/>
        </a:prstGeom>
        <a:solidFill>
          <a:schemeClr val="accent2">
            <a:tint val="40000"/>
            <a:alpha val="90000"/>
            <a:hueOff val="3249381"/>
            <a:satOff val="-17749"/>
            <a:lumOff val="-2108"/>
            <a:alphaOff val="0"/>
          </a:schemeClr>
        </a:solidFill>
        <a:ln w="22225" cap="rnd" cmpd="sng" algn="ctr">
          <a:solidFill>
            <a:schemeClr val="accent2">
              <a:tint val="40000"/>
              <a:alpha val="90000"/>
              <a:hueOff val="3249381"/>
              <a:satOff val="-17749"/>
              <a:lumOff val="-21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Confounding variables impact correlations.</a:t>
          </a:r>
        </a:p>
        <a:p>
          <a:pPr marL="171450" lvl="1" indent="-171450" algn="l" defTabSz="844550">
            <a:lnSpc>
              <a:spcPct val="90000"/>
            </a:lnSpc>
            <a:spcBef>
              <a:spcPct val="0"/>
            </a:spcBef>
            <a:spcAft>
              <a:spcPct val="15000"/>
            </a:spcAft>
            <a:buChar char="•"/>
          </a:pPr>
          <a:r>
            <a:rPr lang="en-US" sz="1900" kern="1200"/>
            <a:t>Diverse effects including physical and neurodevelopmental disorders in children.</a:t>
          </a:r>
        </a:p>
      </dsp:txBody>
      <dsp:txXfrm>
        <a:off x="2934246" y="1124493"/>
        <a:ext cx="2570150" cy="3442229"/>
      </dsp:txXfrm>
    </dsp:sp>
    <dsp:sp modelId="{1AD209F7-E8F2-46E9-8586-8404E631AAD3}">
      <dsp:nvSpPr>
        <dsp:cNvPr id="0" name=""/>
        <dsp:cNvSpPr/>
      </dsp:nvSpPr>
      <dsp:spPr>
        <a:xfrm>
          <a:off x="5864218" y="457078"/>
          <a:ext cx="2570150" cy="667415"/>
        </a:xfrm>
        <a:prstGeom prst="rect">
          <a:avLst/>
        </a:prstGeom>
        <a:solidFill>
          <a:schemeClr val="accent2">
            <a:hueOff val="6194450"/>
            <a:satOff val="-31741"/>
            <a:lumOff val="-16079"/>
            <a:alphaOff val="0"/>
          </a:schemeClr>
        </a:solidFill>
        <a:ln w="22225" cap="rnd" cmpd="sng" algn="ctr">
          <a:solidFill>
            <a:schemeClr val="accent2">
              <a:hueOff val="6194450"/>
              <a:satOff val="-31741"/>
              <a:lumOff val="-1607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t>Complexities and Challenges:</a:t>
          </a:r>
          <a:endParaRPr lang="en-US" sz="1900" kern="1200"/>
        </a:p>
      </dsp:txBody>
      <dsp:txXfrm>
        <a:off x="5864218" y="457078"/>
        <a:ext cx="2570150" cy="667415"/>
      </dsp:txXfrm>
    </dsp:sp>
    <dsp:sp modelId="{9DF3A52E-782C-45BC-9EE7-4684656FF289}">
      <dsp:nvSpPr>
        <dsp:cNvPr id="0" name=""/>
        <dsp:cNvSpPr/>
      </dsp:nvSpPr>
      <dsp:spPr>
        <a:xfrm>
          <a:off x="5864218" y="1124493"/>
          <a:ext cx="2570150" cy="3442229"/>
        </a:xfrm>
        <a:prstGeom prst="rect">
          <a:avLst/>
        </a:prstGeom>
        <a:solidFill>
          <a:schemeClr val="accent2">
            <a:tint val="40000"/>
            <a:alpha val="90000"/>
            <a:hueOff val="6498762"/>
            <a:satOff val="-35499"/>
            <a:lumOff val="-4215"/>
            <a:alphaOff val="0"/>
          </a:schemeClr>
        </a:solidFill>
        <a:ln w="22225" cap="rnd" cmpd="sng" algn="ctr">
          <a:solidFill>
            <a:schemeClr val="accent2">
              <a:tint val="40000"/>
              <a:alpha val="90000"/>
              <a:hueOff val="6498762"/>
              <a:satOff val="-35499"/>
              <a:lumOff val="-42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Mixed findings on malformations.</a:t>
          </a:r>
        </a:p>
        <a:p>
          <a:pPr marL="171450" lvl="1" indent="-171450" algn="l" defTabSz="844550">
            <a:lnSpc>
              <a:spcPct val="90000"/>
            </a:lnSpc>
            <a:spcBef>
              <a:spcPct val="0"/>
            </a:spcBef>
            <a:spcAft>
              <a:spcPct val="15000"/>
            </a:spcAft>
            <a:buChar char="•"/>
          </a:pPr>
          <a:r>
            <a:rPr lang="en-US" sz="1900" kern="1200"/>
            <a:t>Focus on methadone and buprenorphine underscores need for comprehensive car.</a:t>
          </a:r>
        </a:p>
      </dsp:txBody>
      <dsp:txXfrm>
        <a:off x="5864218" y="1124493"/>
        <a:ext cx="2570150" cy="3442229"/>
      </dsp:txXfrm>
    </dsp:sp>
    <dsp:sp modelId="{025D02BB-EFD8-49A4-920B-9DC6E4579223}">
      <dsp:nvSpPr>
        <dsp:cNvPr id="0" name=""/>
        <dsp:cNvSpPr/>
      </dsp:nvSpPr>
      <dsp:spPr>
        <a:xfrm>
          <a:off x="8794189" y="457078"/>
          <a:ext cx="2570150" cy="667415"/>
        </a:xfrm>
        <a:prstGeom prst="rect">
          <a:avLst/>
        </a:prstGeom>
        <a:solidFill>
          <a:schemeClr val="accent2">
            <a:hueOff val="9291674"/>
            <a:satOff val="-47612"/>
            <a:lumOff val="-24118"/>
            <a:alphaOff val="0"/>
          </a:schemeClr>
        </a:solidFill>
        <a:ln w="22225" cap="rnd" cmpd="sng" algn="ctr">
          <a:solidFill>
            <a:schemeClr val="accent2">
              <a:hueOff val="9291674"/>
              <a:satOff val="-47612"/>
              <a:lumOff val="-2411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t>Call for Further Research:</a:t>
          </a:r>
          <a:endParaRPr lang="en-US" sz="1900" kern="1200"/>
        </a:p>
      </dsp:txBody>
      <dsp:txXfrm>
        <a:off x="8794189" y="457078"/>
        <a:ext cx="2570150" cy="667415"/>
      </dsp:txXfrm>
    </dsp:sp>
    <dsp:sp modelId="{FC40D4ED-020C-44E5-9691-6CDDD54678D9}">
      <dsp:nvSpPr>
        <dsp:cNvPr id="0" name=""/>
        <dsp:cNvSpPr/>
      </dsp:nvSpPr>
      <dsp:spPr>
        <a:xfrm>
          <a:off x="8794189" y="1124493"/>
          <a:ext cx="2570150" cy="3442229"/>
        </a:xfrm>
        <a:prstGeom prst="rect">
          <a:avLst/>
        </a:prstGeom>
        <a:solidFill>
          <a:schemeClr val="accent2">
            <a:tint val="40000"/>
            <a:alpha val="90000"/>
            <a:hueOff val="9748142"/>
            <a:satOff val="-53248"/>
            <a:lumOff val="-6323"/>
            <a:alphaOff val="0"/>
          </a:schemeClr>
        </a:solidFill>
        <a:ln w="22225" cap="rnd" cmpd="sng" algn="ctr">
          <a:solidFill>
            <a:schemeClr val="accent2">
              <a:tint val="40000"/>
              <a:alpha val="90000"/>
              <a:hueOff val="9748142"/>
              <a:satOff val="-53248"/>
              <a:lumOff val="-63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Urgent need for innovative interventions.</a:t>
          </a:r>
        </a:p>
        <a:p>
          <a:pPr marL="171450" lvl="1" indent="-171450" algn="l" defTabSz="844550">
            <a:lnSpc>
              <a:spcPct val="90000"/>
            </a:lnSpc>
            <a:spcBef>
              <a:spcPct val="0"/>
            </a:spcBef>
            <a:spcAft>
              <a:spcPct val="15000"/>
            </a:spcAft>
            <a:buChar char="•"/>
          </a:pPr>
          <a:r>
            <a:rPr lang="en-US" sz="1900" kern="1200"/>
            <a:t>Exploration of neuroanatomical and cognitive impacts crucial.</a:t>
          </a:r>
        </a:p>
      </dsp:txBody>
      <dsp:txXfrm>
        <a:off x="8794189" y="1124493"/>
        <a:ext cx="2570150" cy="344222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5/12/2024</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5/12/2024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a:p>
        </p:txBody>
      </p:sp>
    </p:spTree>
    <p:extLst>
      <p:ext uri="{BB962C8B-B14F-4D97-AF65-F5344CB8AC3E}">
        <p14:creationId xmlns:p14="http://schemas.microsoft.com/office/powerpoint/2010/main" val="198352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a:p>
        </p:txBody>
      </p:sp>
    </p:spTree>
    <p:extLst>
      <p:ext uri="{BB962C8B-B14F-4D97-AF65-F5344CB8AC3E}">
        <p14:creationId xmlns:p14="http://schemas.microsoft.com/office/powerpoint/2010/main" val="103979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a:p>
        </p:txBody>
      </p:sp>
    </p:spTree>
    <p:extLst>
      <p:ext uri="{BB962C8B-B14F-4D97-AF65-F5344CB8AC3E}">
        <p14:creationId xmlns:p14="http://schemas.microsoft.com/office/powerpoint/2010/main" val="99070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17</a:t>
            </a:fld>
            <a:endParaRPr lang="en-US"/>
          </a:p>
        </p:txBody>
      </p:sp>
    </p:spTree>
    <p:extLst>
      <p:ext uri="{BB962C8B-B14F-4D97-AF65-F5344CB8AC3E}">
        <p14:creationId xmlns:p14="http://schemas.microsoft.com/office/powerpoint/2010/main" val="119346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709561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94885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263045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a:t>Click to add picture</a:t>
            </a:r>
          </a:p>
        </p:txBody>
      </p:sp>
    </p:spTree>
    <p:extLst>
      <p:ext uri="{BB962C8B-B14F-4D97-AF65-F5344CB8AC3E}">
        <p14:creationId xmlns:p14="http://schemas.microsoft.com/office/powerpoint/2010/main" val="2186295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endParaRPr lang="en-US"/>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35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add picture</a:t>
            </a:r>
          </a:p>
          <a:p>
            <a:endParaRPr lang="en-US"/>
          </a:p>
        </p:txBody>
      </p:sp>
    </p:spTree>
    <p:extLst>
      <p:ext uri="{BB962C8B-B14F-4D97-AF65-F5344CB8AC3E}">
        <p14:creationId xmlns:p14="http://schemas.microsoft.com/office/powerpoint/2010/main" val="476808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endParaRPr lang="en-US"/>
          </a:p>
        </p:txBody>
      </p:sp>
    </p:spTree>
    <p:extLst>
      <p:ext uri="{BB962C8B-B14F-4D97-AF65-F5344CB8AC3E}">
        <p14:creationId xmlns:p14="http://schemas.microsoft.com/office/powerpoint/2010/main" val="4040880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a:t>Click to add title</a:t>
            </a:r>
            <a:endParaRPr lang="en-US">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94703606"/>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64149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2087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endParaRPr lang="en-US"/>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endParaRPr lang="en-US"/>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3925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5216222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endParaRPr lang="en-US"/>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7618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78013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457199" y="705124"/>
            <a:ext cx="11272649" cy="1062716"/>
          </a:xfrm>
        </p:spPr>
        <p:txBody>
          <a:bodyPr anchor="b" anchorCtr="0">
            <a:noAutofit/>
          </a:bodyPr>
          <a:lstStyle/>
          <a:p>
            <a:r>
              <a:rPr lang="en-US"/>
              <a:t>Click to edit Master title style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457201" y="2234979"/>
            <a:ext cx="11272648" cy="3969606"/>
          </a:xfrm>
        </p:spPr>
        <p:txBody>
          <a:bodyPr/>
          <a:lstStyle/>
          <a:p>
            <a:endParaRPr lang="en-US"/>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558300" y="6423914"/>
            <a:ext cx="1171548"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02289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endParaRPr lang="en-US" noProof="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a:p>
        </p:txBody>
      </p:sp>
    </p:spTree>
    <p:extLst>
      <p:ext uri="{BB962C8B-B14F-4D97-AF65-F5344CB8AC3E}">
        <p14:creationId xmlns:p14="http://schemas.microsoft.com/office/powerpoint/2010/main" val="335684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562048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712445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20XX</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356676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70127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96369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482255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330044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B1561DF-26A0-6739-95BB-64CDC4C2C6C7}"/>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053579F-32D7-9FD1-DC84-FA7E491BF51E}"/>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A544AA-CD43-1627-B3BA-3D86AE3F66BA}"/>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B9861A-053E-6F37-B96F-66C27B486406}"/>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167124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news.schoolsdo.org/2017/11/2-seemingly-opposite-approaches-help-opioid-addict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calhealthreport.org/2013/09/11/adapting-to-electronic-health-records-but-not-without-challenges/" TargetMode="External"/><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flickr.com/photos/nassernouri/5100194304" TargetMode="External"/><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cdc.gov/pregnancy/opioids/basic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hyperlink" Target="https://foto.wuestenigel.com/a-junkie-man-snorting-cocaine/" TargetMode="Externa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hyperlink" Target="https://enfamilia.aeped.es/edades-etapas/unidad-neonatal"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dc.gov/pregnancy/opioids/basics.html"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hyperlink" Target="https://journals.plos.org/plosone/article/file?id=10.1371/journal.pone.0219061&amp;type=printable" TargetMode="External"/><Relationship Id="rId4" Type="http://schemas.openxmlformats.org/officeDocument/2006/relationships/hyperlink" Target="https://www.ncbi.nlm.nih.gov/pmc/articles/PMC8011506/pdf/ede-32-448.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pic>
        <p:nvPicPr>
          <p:cNvPr id="10" name="Picture Placeholder 9" descr="A syringe and pills&#10;&#10;Description automatically generated">
            <a:extLst>
              <a:ext uri="{FF2B5EF4-FFF2-40B4-BE49-F238E27FC236}">
                <a16:creationId xmlns:a16="http://schemas.microsoft.com/office/drawing/2014/main" id="{CC4B82FA-2EA0-5319-6B9C-8D78349FCB09}"/>
              </a:ext>
            </a:extLst>
          </p:cNvPr>
          <p:cNvPicPr>
            <a:picLocks noChangeAspect="1"/>
          </p:cNvPicPr>
          <p:nvPr/>
        </p:nvPicPr>
        <p:blipFill rotWithShape="1">
          <a:blip r:embed="rId3">
            <a:alphaModFix amt="40000"/>
            <a:extLst>
              <a:ext uri="{837473B0-CC2E-450A-ABE3-18F120FF3D39}">
                <a1611:picAttrSrcUrl xmlns:a1611="http://schemas.microsoft.com/office/drawing/2016/11/main" r:id="rId4"/>
              </a:ext>
            </a:extLst>
          </a:blip>
          <a:srcRect b="7787"/>
          <a:stretch/>
        </p:blipFill>
        <p:spPr>
          <a:xfrm>
            <a:off x="20" y="10"/>
            <a:ext cx="12191980" cy="6857990"/>
          </a:xfrm>
          <a:prstGeom prst="rect">
            <a:avLst/>
          </a:prstGeom>
        </p:spPr>
      </p:pic>
      <p:sp>
        <p:nvSpPr>
          <p:cNvPr id="8" name="Title 7">
            <a:extLst>
              <a:ext uri="{FF2B5EF4-FFF2-40B4-BE49-F238E27FC236}">
                <a16:creationId xmlns:a16="http://schemas.microsoft.com/office/drawing/2014/main" id="{479F0267-9D1C-BDA9-A152-B01CD379FC92}"/>
              </a:ext>
            </a:extLst>
          </p:cNvPr>
          <p:cNvSpPr>
            <a:spLocks noGrp="1"/>
          </p:cNvSpPr>
          <p:nvPr>
            <p:ph type="title"/>
          </p:nvPr>
        </p:nvSpPr>
        <p:spPr>
          <a:xfrm>
            <a:off x="-1538" y="118898"/>
            <a:ext cx="12195074" cy="2415500"/>
          </a:xfrm>
        </p:spPr>
        <p:txBody>
          <a:bodyPr vert="horz" lIns="91440" tIns="45720" rIns="91440" bIns="45720" rtlCol="0">
            <a:normAutofit/>
          </a:bodyPr>
          <a:lstStyle/>
          <a:p>
            <a:pPr>
              <a:lnSpc>
                <a:spcPct val="90000"/>
              </a:lnSpc>
            </a:pPr>
            <a:r>
              <a:rPr lang="en-US" b="1" cap="all" baseline="0">
                <a:solidFill>
                  <a:srgbClr val="FFFFFF"/>
                </a:solidFill>
                <a:latin typeface="Gill Sans MT"/>
                <a:cs typeface="Times New Roman"/>
              </a:rPr>
              <a:t>LONG-TERM EXPOSURE OF OPIOIDS DURING PREGNANCY AND ITS ASSOCIATED MATERNAL </a:t>
            </a:r>
            <a:r>
              <a:rPr lang="en-US" b="1">
                <a:solidFill>
                  <a:srgbClr val="FFFFFF"/>
                </a:solidFill>
                <a:latin typeface="Gill Sans MT"/>
                <a:cs typeface="Times New Roman"/>
              </a:rPr>
              <a:t>AND NEONATAL HEALTH OUTCOMES</a:t>
            </a:r>
            <a:r>
              <a:rPr lang="en-US" b="1">
                <a:latin typeface="Gill Sans MT"/>
                <a:ea typeface="Gill Sans MT"/>
                <a:cs typeface="Gill Sans MT"/>
              </a:rPr>
              <a:t>​</a:t>
            </a:r>
            <a:br>
              <a:rPr lang="en-US" b="1">
                <a:latin typeface="Gill Sans MT"/>
                <a:ea typeface="Gill Sans MT"/>
                <a:cs typeface="Gill Sans MT"/>
              </a:rPr>
            </a:br>
            <a:br>
              <a:rPr lang="en-US" b="1"/>
            </a:br>
            <a:endParaRPr lang="en-US" b="1">
              <a:solidFill>
                <a:schemeClr val="tx1"/>
              </a:solidFill>
            </a:endParaRPr>
          </a:p>
        </p:txBody>
      </p:sp>
      <p:sp>
        <p:nvSpPr>
          <p:cNvPr id="60" name="Content Placeholder 48">
            <a:extLst>
              <a:ext uri="{FF2B5EF4-FFF2-40B4-BE49-F238E27FC236}">
                <a16:creationId xmlns:a16="http://schemas.microsoft.com/office/drawing/2014/main" id="{1632867A-235A-32B6-4E8F-3FD395EBE2E1}"/>
              </a:ext>
            </a:extLst>
          </p:cNvPr>
          <p:cNvSpPr>
            <a:spLocks noGrp="1"/>
          </p:cNvSpPr>
          <p:nvPr>
            <p:ph idx="1"/>
          </p:nvPr>
        </p:nvSpPr>
        <p:spPr>
          <a:xfrm>
            <a:off x="-3763" y="1829372"/>
            <a:ext cx="12199526" cy="5026150"/>
          </a:xfrm>
        </p:spPr>
        <p:txBody>
          <a:bodyPr>
            <a:normAutofit fontScale="47500" lnSpcReduction="20000"/>
          </a:bodyPr>
          <a:lstStyle/>
          <a:p>
            <a:pPr marL="305435" indent="-305435" algn="ctr">
              <a:buNone/>
            </a:pPr>
            <a:endParaRPr lang="en-US" sz="5000" b="1">
              <a:solidFill>
                <a:schemeClr val="tx1"/>
              </a:solidFill>
              <a:latin typeface="Times New Roman"/>
              <a:cs typeface="Times New Roman"/>
            </a:endParaRPr>
          </a:p>
          <a:p>
            <a:pPr marL="305435" indent="-305435" algn="ctr">
              <a:buNone/>
            </a:pPr>
            <a:r>
              <a:rPr lang="en-US" sz="5000" b="1" dirty="0">
                <a:solidFill>
                  <a:schemeClr val="tx1"/>
                </a:solidFill>
                <a:latin typeface="Gill Sans MT"/>
                <a:cs typeface="Times New Roman"/>
              </a:rPr>
              <a:t>Task-5: Power point presentation</a:t>
            </a:r>
            <a:endParaRPr lang="en-US" sz="5000" dirty="0">
              <a:solidFill>
                <a:schemeClr val="tx1"/>
              </a:solidFill>
              <a:latin typeface="Gill Sans MT"/>
            </a:endParaRPr>
          </a:p>
          <a:p>
            <a:pPr marL="305435" indent="-305435" algn="ctr">
              <a:buNone/>
            </a:pPr>
            <a:endParaRPr lang="en-US" sz="3800" b="1">
              <a:solidFill>
                <a:schemeClr val="tx1"/>
              </a:solidFill>
              <a:latin typeface="Gill Sans MT"/>
              <a:cs typeface="Times New Roman"/>
            </a:endParaRPr>
          </a:p>
          <a:p>
            <a:pPr marL="305435" indent="-305435" algn="ctr">
              <a:buNone/>
            </a:pPr>
            <a:r>
              <a:rPr lang="en-US" sz="5000" b="1" dirty="0">
                <a:solidFill>
                  <a:schemeClr val="tx1"/>
                </a:solidFill>
                <a:latin typeface="Gill Sans MT"/>
                <a:cs typeface="Times New Roman"/>
              </a:rPr>
              <a:t>ORES-5300 FOUNDATIONS OF OUTCOMES RESEARCH-1-03</a:t>
            </a:r>
            <a:endParaRPr lang="en-US" sz="5000" dirty="0">
              <a:solidFill>
                <a:schemeClr val="tx1"/>
              </a:solidFill>
              <a:latin typeface="Gill Sans MT"/>
              <a:cs typeface="Times New Roman"/>
            </a:endParaRPr>
          </a:p>
          <a:p>
            <a:pPr marL="305435" indent="-305435" algn="ctr">
              <a:buNone/>
            </a:pPr>
            <a:r>
              <a:rPr lang="en-US" sz="5000" b="1" dirty="0">
                <a:solidFill>
                  <a:schemeClr val="tx1"/>
                </a:solidFill>
                <a:latin typeface="Gill Sans MT"/>
                <a:cs typeface="Times New Roman"/>
              </a:rPr>
              <a:t>PROF. Dr. DIPTI SUBRAMANIAM</a:t>
            </a:r>
            <a:endParaRPr lang="en-US" sz="5000" dirty="0">
              <a:solidFill>
                <a:schemeClr val="tx1"/>
              </a:solidFill>
              <a:latin typeface="Gill Sans MT"/>
              <a:cs typeface="Times New Roman"/>
            </a:endParaRPr>
          </a:p>
          <a:p>
            <a:pPr marL="305435" indent="-305435" algn="ctr">
              <a:buNone/>
            </a:pPr>
            <a:endParaRPr lang="en-US" sz="5000" b="1">
              <a:solidFill>
                <a:schemeClr val="tx1"/>
              </a:solidFill>
              <a:latin typeface="Gill Sans MT"/>
              <a:cs typeface="Times New Roman"/>
            </a:endParaRPr>
          </a:p>
          <a:p>
            <a:pPr marL="0" indent="0">
              <a:buNone/>
            </a:pPr>
            <a:endParaRPr lang="en-US">
              <a:latin typeface="Gill Sans MT"/>
              <a:cs typeface="Times New Roman"/>
            </a:endParaRPr>
          </a:p>
          <a:p>
            <a:pPr marL="0" indent="0">
              <a:buNone/>
            </a:pPr>
            <a:r>
              <a:rPr lang="en-US" sz="2600" dirty="0">
                <a:latin typeface="Gill Sans MT"/>
                <a:cs typeface="Times New Roman"/>
              </a:rPr>
              <a:t>                                                                                                                                                                                                </a:t>
            </a:r>
            <a:r>
              <a:rPr lang="en-US" sz="3800" b="1" dirty="0">
                <a:latin typeface="Gill Sans MT"/>
                <a:cs typeface="Times New Roman"/>
              </a:rPr>
              <a:t>Done by:</a:t>
            </a:r>
          </a:p>
          <a:p>
            <a:pPr marL="0" indent="0">
              <a:buNone/>
            </a:pPr>
            <a:r>
              <a:rPr lang="en-US" sz="3300" b="1" dirty="0">
                <a:latin typeface="Gill Sans MT"/>
                <a:cs typeface="Times New Roman"/>
              </a:rPr>
              <a:t>                                                                                                                                                Research proposal team-4</a:t>
            </a:r>
          </a:p>
          <a:p>
            <a:pPr marL="0" indent="0">
              <a:buNone/>
            </a:pPr>
            <a:r>
              <a:rPr lang="en-US" sz="3300" b="1" dirty="0">
                <a:latin typeface="Gill Sans MT"/>
                <a:cs typeface="Times New Roman"/>
              </a:rPr>
              <a:t>                                                                                                                                                Venkata Sai Pallavi </a:t>
            </a:r>
            <a:r>
              <a:rPr lang="en-US" sz="3300" b="1" dirty="0" err="1">
                <a:latin typeface="Gill Sans MT"/>
                <a:cs typeface="Times New Roman"/>
              </a:rPr>
              <a:t>Pallapolu</a:t>
            </a:r>
            <a:endParaRPr lang="en-US" sz="3300" b="1" dirty="0">
              <a:latin typeface="Gill Sans MT"/>
              <a:cs typeface="Times New Roman"/>
            </a:endParaRPr>
          </a:p>
          <a:p>
            <a:pPr marL="0" indent="0">
              <a:buNone/>
            </a:pPr>
            <a:r>
              <a:rPr lang="en-US" sz="3300" b="1" dirty="0">
                <a:latin typeface="Gill Sans MT"/>
                <a:cs typeface="Times New Roman"/>
              </a:rPr>
              <a:t>                                                                                                                                                Sai Teja Yadav  </a:t>
            </a:r>
            <a:r>
              <a:rPr lang="en-US" sz="3300" b="1" dirty="0" err="1">
                <a:latin typeface="Gill Sans MT"/>
                <a:cs typeface="Times New Roman"/>
              </a:rPr>
              <a:t>Gajji</a:t>
            </a:r>
            <a:endParaRPr lang="en-US" sz="3300" b="1">
              <a:latin typeface="Gill Sans MT"/>
              <a:cs typeface="Times New Roman"/>
            </a:endParaRPr>
          </a:p>
          <a:p>
            <a:pPr marL="0" indent="0">
              <a:buNone/>
            </a:pPr>
            <a:r>
              <a:rPr lang="en-US" sz="3300" b="1" dirty="0">
                <a:latin typeface="Gill Sans MT"/>
                <a:cs typeface="Times New Roman"/>
              </a:rPr>
              <a:t>                                                                                                                                                Silen Kumar Bhupendra </a:t>
            </a:r>
            <a:r>
              <a:rPr lang="en-US" sz="3300" b="1" dirty="0" err="1">
                <a:latin typeface="Gill Sans MT"/>
                <a:cs typeface="Times New Roman"/>
              </a:rPr>
              <a:t>kumar</a:t>
            </a:r>
            <a:r>
              <a:rPr lang="en-US" sz="3300" b="1" dirty="0">
                <a:latin typeface="Gill Sans MT"/>
                <a:cs typeface="Times New Roman"/>
              </a:rPr>
              <a:t> Patel</a:t>
            </a:r>
            <a:endParaRPr lang="en-US" b="1" dirty="0">
              <a:latin typeface="Gill Sans MT"/>
              <a:cs typeface="Times New Roman"/>
            </a:endParaRPr>
          </a:p>
          <a:p>
            <a:pPr marL="0" indent="0">
              <a:buNone/>
            </a:pPr>
            <a:r>
              <a:rPr lang="en-US" sz="3300" b="1" dirty="0">
                <a:latin typeface="Gill Sans MT"/>
                <a:cs typeface="Times New Roman"/>
              </a:rPr>
              <a:t>                                                                                                                                                </a:t>
            </a:r>
            <a:r>
              <a:rPr lang="en-US" sz="3300" b="1" dirty="0" err="1">
                <a:latin typeface="Gill Sans MT"/>
                <a:cs typeface="Times New Roman"/>
              </a:rPr>
              <a:t>Srinayani</a:t>
            </a:r>
            <a:r>
              <a:rPr lang="en-US" sz="3300" b="1" dirty="0">
                <a:latin typeface="Gill Sans MT"/>
                <a:cs typeface="Times New Roman"/>
              </a:rPr>
              <a:t> </a:t>
            </a:r>
            <a:r>
              <a:rPr lang="en-US" sz="3300" b="1" dirty="0" err="1">
                <a:latin typeface="Gill Sans MT"/>
                <a:cs typeface="Times New Roman"/>
              </a:rPr>
              <a:t>Mattapalli</a:t>
            </a:r>
            <a:endParaRPr lang="en-US" sz="3300" b="1">
              <a:latin typeface="Gill Sans MT"/>
              <a:cs typeface="Times New Roman"/>
            </a:endParaRPr>
          </a:p>
          <a:p>
            <a:pPr marL="0" indent="0">
              <a:buNone/>
            </a:pPr>
            <a:endParaRPr lang="en-US" sz="3300" b="1">
              <a:latin typeface="Times New Roman"/>
              <a:cs typeface="Times New Roman"/>
            </a:endParaRPr>
          </a:p>
          <a:p>
            <a:pPr marL="0" indent="0">
              <a:buNone/>
            </a:pPr>
            <a:endParaRPr lang="en-US" sz="3300">
              <a:latin typeface="Times New Roman"/>
              <a:cs typeface="Times New Roman"/>
            </a:endParaRPr>
          </a:p>
          <a:p>
            <a:pPr marL="0" indent="0">
              <a:buNone/>
            </a:pPr>
            <a:endParaRPr lang="en-US" sz="3300">
              <a:latin typeface="Times New Roman"/>
              <a:cs typeface="Times New Roman"/>
            </a:endParaRPr>
          </a:p>
        </p:txBody>
      </p:sp>
      <p:pic>
        <p:nvPicPr>
          <p:cNvPr id="6" name="Picture 5" descr="A blue and white logo&#10;&#10;Description automatically generated">
            <a:extLst>
              <a:ext uri="{FF2B5EF4-FFF2-40B4-BE49-F238E27FC236}">
                <a16:creationId xmlns:a16="http://schemas.microsoft.com/office/drawing/2014/main" id="{DEA76C54-CB29-1536-DC43-1078A0591B7C}"/>
              </a:ext>
            </a:extLst>
          </p:cNvPr>
          <p:cNvPicPr>
            <a:picLocks noChangeAspect="1"/>
          </p:cNvPicPr>
          <p:nvPr/>
        </p:nvPicPr>
        <p:blipFill>
          <a:blip r:embed="rId5"/>
          <a:stretch>
            <a:fillRect/>
          </a:stretch>
        </p:blipFill>
        <p:spPr>
          <a:xfrm>
            <a:off x="289690" y="3843220"/>
            <a:ext cx="2600325" cy="2238375"/>
          </a:xfrm>
          <a:prstGeom prst="rect">
            <a:avLst/>
          </a:prstGeom>
        </p:spPr>
      </p:pic>
    </p:spTree>
    <p:extLst>
      <p:ext uri="{BB962C8B-B14F-4D97-AF65-F5344CB8AC3E}">
        <p14:creationId xmlns:p14="http://schemas.microsoft.com/office/powerpoint/2010/main" val="10397590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9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9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0" name="Rectangle 9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90192-77A7-4B53-E1D7-1EF6CF05BB93}"/>
              </a:ext>
            </a:extLst>
          </p:cNvPr>
          <p:cNvSpPr>
            <a:spLocks noGrp="1"/>
          </p:cNvSpPr>
          <p:nvPr>
            <p:ph type="ctrTitle"/>
          </p:nvPr>
        </p:nvSpPr>
        <p:spPr>
          <a:xfrm>
            <a:off x="4382724" y="627206"/>
            <a:ext cx="7225075" cy="701505"/>
          </a:xfrm>
        </p:spPr>
        <p:txBody>
          <a:bodyPr vert="horz" lIns="91440" tIns="45720" rIns="91440" bIns="45720" rtlCol="0" anchor="b">
            <a:normAutofit/>
          </a:bodyPr>
          <a:lstStyle/>
          <a:p>
            <a:pPr algn="l"/>
            <a:r>
              <a:rPr lang="en-US" sz="2800" b="0" kern="1200" cap="all">
                <a:solidFill>
                  <a:schemeClr val="tx2"/>
                </a:solidFill>
                <a:latin typeface="+mj-lt"/>
                <a:ea typeface="+mj-ea"/>
                <a:cs typeface="+mj-cs"/>
              </a:rPr>
              <a:t>Methodology contd.,</a:t>
            </a:r>
          </a:p>
        </p:txBody>
      </p:sp>
      <p:sp>
        <p:nvSpPr>
          <p:cNvPr id="102" name="Rectangle 10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4" name="Rectangle 10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 name="Rectangle 10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doctor using a mouse&#10;&#10;Description automatically generated">
            <a:extLst>
              <a:ext uri="{FF2B5EF4-FFF2-40B4-BE49-F238E27FC236}">
                <a16:creationId xmlns:a16="http://schemas.microsoft.com/office/drawing/2014/main" id="{75DC2BD1-7852-9652-36FF-3E3DE17CA4B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852" r="35337" b="-1"/>
          <a:stretch/>
        </p:blipFill>
        <p:spPr>
          <a:xfrm>
            <a:off x="446534" y="601201"/>
            <a:ext cx="3703320" cy="5774200"/>
          </a:xfrm>
          <a:prstGeom prst="rect">
            <a:avLst/>
          </a:prstGeom>
        </p:spPr>
      </p:pic>
      <p:sp>
        <p:nvSpPr>
          <p:cNvPr id="3" name="Subtitle 2">
            <a:extLst>
              <a:ext uri="{FF2B5EF4-FFF2-40B4-BE49-F238E27FC236}">
                <a16:creationId xmlns:a16="http://schemas.microsoft.com/office/drawing/2014/main" id="{77937A81-FC97-7545-1A18-1CD118E61561}"/>
              </a:ext>
            </a:extLst>
          </p:cNvPr>
          <p:cNvSpPr>
            <a:spLocks noGrp="1"/>
          </p:cNvSpPr>
          <p:nvPr>
            <p:ph type="subTitle" idx="1"/>
          </p:nvPr>
        </p:nvSpPr>
        <p:spPr>
          <a:xfrm>
            <a:off x="4240926" y="1427921"/>
            <a:ext cx="7769415" cy="5430220"/>
          </a:xfrm>
        </p:spPr>
        <p:txBody>
          <a:bodyPr vert="horz" lIns="91440" tIns="45720" rIns="91440" bIns="45720" rtlCol="0" anchor="ctr">
            <a:noAutofit/>
          </a:bodyPr>
          <a:lstStyle/>
          <a:p>
            <a:pPr marL="285750" indent="-285750" algn="l">
              <a:lnSpc>
                <a:spcPct val="90000"/>
              </a:lnSpc>
              <a:buFont typeface="Wingdings 2" panose="05020102010507070707" pitchFamily="18" charset="2"/>
              <a:buChar char=""/>
            </a:pPr>
            <a:r>
              <a:rPr lang="en-US" b="1"/>
              <a:t>Baseline examination: </a:t>
            </a:r>
            <a:r>
              <a:rPr lang="en-US"/>
              <a:t>participants will undergo initial assessments to collect data on their medical histories, demographics, and details of opioid exposure during pregnancy.</a:t>
            </a:r>
          </a:p>
          <a:p>
            <a:pPr marL="285750" indent="-285750" algn="l">
              <a:lnSpc>
                <a:spcPct val="90000"/>
              </a:lnSpc>
              <a:buFont typeface="Wingdings 2" panose="05020102010507070707" pitchFamily="18" charset="2"/>
              <a:buChar char=""/>
            </a:pPr>
            <a:r>
              <a:rPr lang="en-US" b="1"/>
              <a:t>Regular Check-ups:</a:t>
            </a:r>
            <a:r>
              <a:rPr lang="en-US"/>
              <a:t> Participants will be monitored regularly. Data will be collected during prenatal visits, at delivery, and during postpartum follow-ups.</a:t>
            </a:r>
          </a:p>
          <a:p>
            <a:pPr marL="285750" indent="-285750" algn="l">
              <a:lnSpc>
                <a:spcPct val="90000"/>
              </a:lnSpc>
              <a:buFont typeface="Wingdings 2" panose="05020102010507070707" pitchFamily="18" charset="2"/>
              <a:buChar char=""/>
            </a:pPr>
            <a:r>
              <a:rPr lang="en-US" b="1"/>
              <a:t>Maternal and neonatal Health Outcomes: </a:t>
            </a:r>
            <a:r>
              <a:rPr lang="en-US"/>
              <a:t>The study will record maternal health outcomes, including rates of maternal death, premature births, and stillbirths. Neonatal health outcomes, such as the presence and severity of Neonatal Abstinence Syndrome (NAS), will be assessed.</a:t>
            </a:r>
          </a:p>
          <a:p>
            <a:pPr marL="285750" indent="-285750" algn="l">
              <a:lnSpc>
                <a:spcPct val="90000"/>
              </a:lnSpc>
              <a:buFont typeface="Wingdings 2" panose="05020102010507070707" pitchFamily="18" charset="2"/>
              <a:buChar char=""/>
            </a:pPr>
            <a:r>
              <a:rPr lang="en-US" b="1"/>
              <a:t>Sampling Strategy:</a:t>
            </a:r>
            <a:r>
              <a:rPr lang="en-US"/>
              <a:t>  A combination of convenience and purposive sampling methods will be employed. </a:t>
            </a:r>
          </a:p>
        </p:txBody>
      </p:sp>
    </p:spTree>
    <p:extLst>
      <p:ext uri="{BB962C8B-B14F-4D97-AF65-F5344CB8AC3E}">
        <p14:creationId xmlns:p14="http://schemas.microsoft.com/office/powerpoint/2010/main" val="2613101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6" name="Rectangle 55">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6EAB9-5F27-CC1A-B30A-E04DB77EE34F}"/>
              </a:ext>
            </a:extLst>
          </p:cNvPr>
          <p:cNvSpPr>
            <a:spLocks noGrp="1"/>
          </p:cNvSpPr>
          <p:nvPr>
            <p:ph type="ctrTitle"/>
          </p:nvPr>
        </p:nvSpPr>
        <p:spPr>
          <a:xfrm>
            <a:off x="318865" y="702156"/>
            <a:ext cx="7970413" cy="589079"/>
          </a:xfrm>
        </p:spPr>
        <p:txBody>
          <a:bodyPr vert="horz" lIns="91440" tIns="45720" rIns="91440" bIns="45720" rtlCol="0" anchor="b">
            <a:normAutofit/>
          </a:bodyPr>
          <a:lstStyle/>
          <a:p>
            <a:pPr algn="l"/>
            <a:r>
              <a:rPr lang="en-US" sz="2800" b="0" kern="1200" cap="all">
                <a:solidFill>
                  <a:schemeClr val="tx2"/>
                </a:solidFill>
                <a:latin typeface="+mj-lt"/>
                <a:ea typeface="+mj-ea"/>
                <a:cs typeface="+mj-cs"/>
              </a:rPr>
              <a:t>Methodology contd.,</a:t>
            </a:r>
          </a:p>
        </p:txBody>
      </p:sp>
      <p:sp>
        <p:nvSpPr>
          <p:cNvPr id="58" name="Rectangle 57">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E7D871BA-B798-13D4-86A3-0EC4CCAD82C3}"/>
              </a:ext>
            </a:extLst>
          </p:cNvPr>
          <p:cNvSpPr>
            <a:spLocks noGrp="1"/>
          </p:cNvSpPr>
          <p:nvPr>
            <p:ph type="subTitle" idx="1"/>
          </p:nvPr>
        </p:nvSpPr>
        <p:spPr>
          <a:xfrm>
            <a:off x="131490" y="1446828"/>
            <a:ext cx="8295198" cy="5336365"/>
          </a:xfrm>
        </p:spPr>
        <p:txBody>
          <a:bodyPr vert="horz" lIns="91440" tIns="45720" rIns="91440" bIns="45720" rtlCol="0" anchor="ctr">
            <a:noAutofit/>
          </a:bodyPr>
          <a:lstStyle/>
          <a:p>
            <a:pPr marL="285750" indent="-285750" algn="l">
              <a:lnSpc>
                <a:spcPct val="90000"/>
              </a:lnSpc>
              <a:buFont typeface="Wingdings 2" panose="05020102010507070707" pitchFamily="18" charset="2"/>
              <a:buChar char=""/>
            </a:pPr>
            <a:r>
              <a:rPr lang="en-US" b="1">
                <a:solidFill>
                  <a:schemeClr val="tx2"/>
                </a:solidFill>
              </a:rPr>
              <a:t>Randomization and blinding: </a:t>
            </a:r>
            <a:r>
              <a:rPr lang="en-US">
                <a:solidFill>
                  <a:schemeClr val="tx2"/>
                </a:solidFill>
              </a:rPr>
              <a:t> there is no need for randomization and blinding the study participants or researchers because they are aware of the participants' opioid exposure during pregnancy. </a:t>
            </a:r>
          </a:p>
          <a:p>
            <a:pPr marL="285750" indent="-285750" algn="l">
              <a:lnSpc>
                <a:spcPct val="90000"/>
              </a:lnSpc>
              <a:buFont typeface="Wingdings 2" panose="05020102010507070707" pitchFamily="18" charset="2"/>
              <a:buChar char=""/>
            </a:pPr>
            <a:r>
              <a:rPr lang="en-US" b="1">
                <a:solidFill>
                  <a:schemeClr val="tx2"/>
                </a:solidFill>
              </a:rPr>
              <a:t>Variable operationalization:</a:t>
            </a:r>
            <a:r>
              <a:rPr lang="en-US">
                <a:solidFill>
                  <a:schemeClr val="tx2"/>
                </a:solidFill>
              </a:rPr>
              <a:t> </a:t>
            </a:r>
            <a:r>
              <a:rPr lang="en-US">
                <a:solidFill>
                  <a:schemeClr val="tx2"/>
                </a:solidFill>
                <a:ea typeface="+mn-lt"/>
                <a:cs typeface="+mn-lt"/>
              </a:rPr>
              <a:t>The independent variable in this study is prolonged opioid exposure during pregnancy and the dependent variables are maternal health outcomes like maternal death, premature birth, stillbirth, and neonatal health outcome which is NAS. For the opioid exposure during pregnancy, there will be two levels of measurement: persistent opioid use or not. Measures including the maternal mortality rates, preterm birth, and stillbirth will be used to operationalize maternal health outcomes. The presence and severity of NAS, maternal death, preterm birth, and stillbirth are examples of metrics that will be used to operationalize newborn health outcomes. </a:t>
            </a:r>
          </a:p>
        </p:txBody>
      </p:sp>
      <p:pic>
        <p:nvPicPr>
          <p:cNvPr id="4" name="Picture 3" descr="A baby being born in a hospital&#10;&#10;Description automatically generated">
            <a:extLst>
              <a:ext uri="{FF2B5EF4-FFF2-40B4-BE49-F238E27FC236}">
                <a16:creationId xmlns:a16="http://schemas.microsoft.com/office/drawing/2014/main" id="{89F37F0F-59AC-CEEF-6E65-7B22B945447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0830" r="23709" b="-1"/>
          <a:stretch/>
        </p:blipFill>
        <p:spPr>
          <a:xfrm>
            <a:off x="8420692" y="10"/>
            <a:ext cx="3771308" cy="6783040"/>
          </a:xfrm>
          <a:prstGeom prst="rect">
            <a:avLst/>
          </a:prstGeom>
        </p:spPr>
      </p:pic>
    </p:spTree>
    <p:extLst>
      <p:ext uri="{BB962C8B-B14F-4D97-AF65-F5344CB8AC3E}">
        <p14:creationId xmlns:p14="http://schemas.microsoft.com/office/powerpoint/2010/main" val="2769711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74982-D14A-6AE5-F9DA-B2279A2A5966}"/>
              </a:ext>
            </a:extLst>
          </p:cNvPr>
          <p:cNvSpPr>
            <a:spLocks noGrp="1"/>
          </p:cNvSpPr>
          <p:nvPr>
            <p:ph type="ctrTitle"/>
          </p:nvPr>
        </p:nvSpPr>
        <p:spPr>
          <a:xfrm>
            <a:off x="1524000" y="1143000"/>
            <a:ext cx="9144000" cy="774409"/>
          </a:xfrm>
        </p:spPr>
        <p:txBody>
          <a:bodyPr/>
          <a:lstStyle/>
          <a:p>
            <a:r>
              <a:rPr lang="en-US"/>
              <a:t>Methodology contd.,</a:t>
            </a:r>
          </a:p>
        </p:txBody>
      </p:sp>
      <p:sp>
        <p:nvSpPr>
          <p:cNvPr id="3" name="Subtitle 2">
            <a:extLst>
              <a:ext uri="{FF2B5EF4-FFF2-40B4-BE49-F238E27FC236}">
                <a16:creationId xmlns:a16="http://schemas.microsoft.com/office/drawing/2014/main" id="{F035DE19-DA9C-47F6-2487-1C9257D14EA5}"/>
              </a:ext>
            </a:extLst>
          </p:cNvPr>
          <p:cNvSpPr>
            <a:spLocks noGrp="1"/>
          </p:cNvSpPr>
          <p:nvPr>
            <p:ph type="subTitle" idx="1"/>
          </p:nvPr>
        </p:nvSpPr>
        <p:spPr>
          <a:xfrm>
            <a:off x="374755" y="3165515"/>
            <a:ext cx="11355048" cy="3423661"/>
          </a:xfrm>
        </p:spPr>
        <p:txBody>
          <a:bodyPr/>
          <a:lstStyle/>
          <a:p>
            <a:pPr marL="285750" indent="-285750" algn="l">
              <a:lnSpc>
                <a:spcPct val="90000"/>
              </a:lnSpc>
              <a:buFont typeface="'Wingdings 2',Sans-Serif"/>
              <a:buChar char=""/>
            </a:pPr>
            <a:r>
              <a:rPr lang="en-US" b="1">
                <a:solidFill>
                  <a:schemeClr val="tx2"/>
                </a:solidFill>
              </a:rPr>
              <a:t>Potential moderating and mediating variables: </a:t>
            </a:r>
            <a:r>
              <a:rPr lang="en-US">
                <a:solidFill>
                  <a:schemeClr val="tx2"/>
                </a:solidFill>
              </a:rPr>
              <a:t>Potential mediating variables may include maternal health behaviors during pregnancy, such as smoking or alcohol consumption, as well as active lifestyle while the potential moderating variables include factors such as socioeconomic status, access to prenatal care, etc. </a:t>
            </a:r>
          </a:p>
          <a:p>
            <a:pPr marL="285750" indent="-285750" algn="l">
              <a:lnSpc>
                <a:spcPct val="90000"/>
              </a:lnSpc>
              <a:buFont typeface="'Wingdings 2',Sans-Serif"/>
              <a:buChar char=""/>
            </a:pPr>
            <a:r>
              <a:rPr lang="en-US" b="1">
                <a:solidFill>
                  <a:schemeClr val="tx2"/>
                </a:solidFill>
              </a:rPr>
              <a:t>Theoretical context: </a:t>
            </a:r>
            <a:r>
              <a:rPr lang="en-US">
                <a:solidFill>
                  <a:schemeClr val="tx2"/>
                </a:solidFill>
              </a:rPr>
              <a:t>This study's theoretical framework focuses on understanding the effects of extended opioid exposure during pregnancy on the health outcomes of maternal and neonates. Constructs include maternal opioid exposure, maternal and neonatal health outcomes, and potential moderating and mediating variables </a:t>
            </a:r>
            <a:br>
              <a:rPr lang="en-US"/>
            </a:br>
            <a:endParaRPr lang="en-US">
              <a:solidFill>
                <a:srgbClr val="000000"/>
              </a:solidFill>
            </a:endParaRPr>
          </a:p>
          <a:p>
            <a:endParaRPr lang="en-US"/>
          </a:p>
        </p:txBody>
      </p:sp>
    </p:spTree>
    <p:extLst>
      <p:ext uri="{BB962C8B-B14F-4D97-AF65-F5344CB8AC3E}">
        <p14:creationId xmlns:p14="http://schemas.microsoft.com/office/powerpoint/2010/main" val="57881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BD30-B33C-BD19-8866-EC98287A5881}"/>
              </a:ext>
            </a:extLst>
          </p:cNvPr>
          <p:cNvSpPr>
            <a:spLocks noGrp="1"/>
          </p:cNvSpPr>
          <p:nvPr>
            <p:ph type="title"/>
          </p:nvPr>
        </p:nvSpPr>
        <p:spPr>
          <a:xfrm>
            <a:off x="581193" y="911086"/>
            <a:ext cx="11029616" cy="806904"/>
          </a:xfrm>
        </p:spPr>
        <p:txBody>
          <a:bodyPr/>
          <a:lstStyle/>
          <a:p>
            <a:r>
              <a:rPr lang="en-US"/>
              <a:t>Strengths and limitations</a:t>
            </a:r>
          </a:p>
        </p:txBody>
      </p:sp>
      <p:sp>
        <p:nvSpPr>
          <p:cNvPr id="3" name="Text Placeholder 2">
            <a:extLst>
              <a:ext uri="{FF2B5EF4-FFF2-40B4-BE49-F238E27FC236}">
                <a16:creationId xmlns:a16="http://schemas.microsoft.com/office/drawing/2014/main" id="{D38525C1-6439-CB8D-0C62-4D5011E6544C}"/>
              </a:ext>
            </a:extLst>
          </p:cNvPr>
          <p:cNvSpPr>
            <a:spLocks noGrp="1"/>
          </p:cNvSpPr>
          <p:nvPr>
            <p:ph type="body" idx="1"/>
          </p:nvPr>
        </p:nvSpPr>
        <p:spPr>
          <a:xfrm>
            <a:off x="581191" y="1738728"/>
            <a:ext cx="5194769" cy="782637"/>
          </a:xfrm>
        </p:spPr>
        <p:txBody>
          <a:bodyPr/>
          <a:lstStyle/>
          <a:p>
            <a:r>
              <a:rPr lang="en-US" b="1"/>
              <a:t>STRENGTHS</a:t>
            </a:r>
          </a:p>
        </p:txBody>
      </p:sp>
      <p:sp>
        <p:nvSpPr>
          <p:cNvPr id="4" name="Content Placeholder 3">
            <a:extLst>
              <a:ext uri="{FF2B5EF4-FFF2-40B4-BE49-F238E27FC236}">
                <a16:creationId xmlns:a16="http://schemas.microsoft.com/office/drawing/2014/main" id="{1F3375AF-8BC0-8493-5DCD-B79C98BFEE7B}"/>
              </a:ext>
            </a:extLst>
          </p:cNvPr>
          <p:cNvSpPr>
            <a:spLocks noGrp="1"/>
          </p:cNvSpPr>
          <p:nvPr>
            <p:ph sz="half" idx="2"/>
          </p:nvPr>
        </p:nvSpPr>
        <p:spPr>
          <a:xfrm>
            <a:off x="580926" y="2537917"/>
            <a:ext cx="5195034" cy="3415335"/>
          </a:xfrm>
        </p:spPr>
        <p:txBody>
          <a:bodyPr>
            <a:normAutofit lnSpcReduction="10000"/>
          </a:bodyPr>
          <a:lstStyle/>
          <a:p>
            <a:pPr marL="305435" indent="-305435"/>
            <a:r>
              <a:rPr lang="en-US" sz="2000">
                <a:solidFill>
                  <a:srgbClr val="000000"/>
                </a:solidFill>
                <a:latin typeface="Gill Sans MT"/>
                <a:cs typeface="Times New Roman"/>
              </a:rPr>
              <a:t>Study’s longitudinal approach that enables for the assessment of both long-term consequences and temporal correlations</a:t>
            </a:r>
          </a:p>
          <a:p>
            <a:pPr marL="305435" indent="-305435"/>
            <a:r>
              <a:rPr lang="en-US" sz="2000">
                <a:solidFill>
                  <a:srgbClr val="000000"/>
                </a:solidFill>
                <a:latin typeface="Gill Sans MT"/>
                <a:cs typeface="Times New Roman"/>
              </a:rPr>
              <a:t>implementation of standardized measures</a:t>
            </a:r>
          </a:p>
          <a:p>
            <a:pPr marL="305435" indent="-305435"/>
            <a:r>
              <a:rPr lang="en-US" sz="2000">
                <a:solidFill>
                  <a:srgbClr val="000000"/>
                </a:solidFill>
                <a:latin typeface="Gill Sans MT"/>
                <a:cs typeface="Times New Roman"/>
              </a:rPr>
              <a:t>potential to inform policy development and clinical practice guidelines</a:t>
            </a:r>
          </a:p>
          <a:p>
            <a:pPr marL="305435" indent="-305435"/>
            <a:r>
              <a:rPr lang="en-US" sz="2000">
                <a:solidFill>
                  <a:srgbClr val="000000"/>
                </a:solidFill>
                <a:latin typeface="Gill Sans MT"/>
                <a:cs typeface="Times New Roman"/>
              </a:rPr>
              <a:t> population diversity through coordination with multiple hospitals and thorough data collection that improves the study’s reliability and validity. </a:t>
            </a:r>
          </a:p>
          <a:p>
            <a:pPr marL="305435" indent="-305435"/>
            <a:endParaRPr lang="en-US" sz="2000">
              <a:solidFill>
                <a:srgbClr val="000000"/>
              </a:solidFill>
              <a:latin typeface="Gill Sans MT"/>
              <a:cs typeface="Times New Roman"/>
            </a:endParaRPr>
          </a:p>
        </p:txBody>
      </p:sp>
      <p:sp>
        <p:nvSpPr>
          <p:cNvPr id="5" name="Text Placeholder 4">
            <a:extLst>
              <a:ext uri="{FF2B5EF4-FFF2-40B4-BE49-F238E27FC236}">
                <a16:creationId xmlns:a16="http://schemas.microsoft.com/office/drawing/2014/main" id="{BCE1C0B7-01D3-1760-5BFF-DF63ACCBCCD5}"/>
              </a:ext>
            </a:extLst>
          </p:cNvPr>
          <p:cNvSpPr>
            <a:spLocks noGrp="1"/>
          </p:cNvSpPr>
          <p:nvPr>
            <p:ph type="body" sz="quarter" idx="3"/>
          </p:nvPr>
        </p:nvSpPr>
        <p:spPr>
          <a:xfrm>
            <a:off x="6416039" y="1751220"/>
            <a:ext cx="5194770" cy="790718"/>
          </a:xfrm>
        </p:spPr>
        <p:txBody>
          <a:bodyPr/>
          <a:lstStyle/>
          <a:p>
            <a:r>
              <a:rPr lang="en-US" b="1"/>
              <a:t>LIMITATIONS</a:t>
            </a:r>
          </a:p>
        </p:txBody>
      </p:sp>
      <p:sp>
        <p:nvSpPr>
          <p:cNvPr id="6" name="Content Placeholder 5">
            <a:extLst>
              <a:ext uri="{FF2B5EF4-FFF2-40B4-BE49-F238E27FC236}">
                <a16:creationId xmlns:a16="http://schemas.microsoft.com/office/drawing/2014/main" id="{47317B38-8005-2BC6-567E-015B57FCAF80}"/>
              </a:ext>
            </a:extLst>
          </p:cNvPr>
          <p:cNvSpPr>
            <a:spLocks noGrp="1"/>
          </p:cNvSpPr>
          <p:nvPr>
            <p:ph sz="quarter" idx="4"/>
          </p:nvPr>
        </p:nvSpPr>
        <p:spPr>
          <a:xfrm>
            <a:off x="6416037" y="2514617"/>
            <a:ext cx="5494574" cy="3620064"/>
          </a:xfrm>
        </p:spPr>
        <p:txBody>
          <a:bodyPr/>
          <a:lstStyle/>
          <a:p>
            <a:pPr marL="305435" indent="-305435"/>
            <a:r>
              <a:rPr lang="en-US" sz="2000">
                <a:solidFill>
                  <a:srgbClr val="000000"/>
                </a:solidFill>
                <a:cs typeface="Times New Roman"/>
              </a:rPr>
              <a:t>potential biases  </a:t>
            </a:r>
          </a:p>
          <a:p>
            <a:pPr marL="305435" indent="-305435"/>
            <a:r>
              <a:rPr lang="en-US" sz="2000">
                <a:solidFill>
                  <a:srgbClr val="000000"/>
                </a:solidFill>
                <a:cs typeface="Times New Roman"/>
              </a:rPr>
              <a:t>reliance on medical records, difficulties in controlling for all confounding variables  </a:t>
            </a:r>
          </a:p>
          <a:p>
            <a:pPr marL="305435" indent="-305435"/>
            <a:r>
              <a:rPr lang="en-US" sz="2000">
                <a:solidFill>
                  <a:srgbClr val="000000"/>
                </a:solidFill>
                <a:cs typeface="Times New Roman"/>
              </a:rPr>
              <a:t>less generalizability </a:t>
            </a:r>
          </a:p>
          <a:p>
            <a:pPr marL="305435" indent="-305435"/>
            <a:r>
              <a:rPr lang="en-US" sz="2000">
                <a:solidFill>
                  <a:srgbClr val="000000"/>
                </a:solidFill>
                <a:cs typeface="Times New Roman"/>
              </a:rPr>
              <a:t>attrition and loss to follow-up during the longitudinal study could also introduce bias. </a:t>
            </a:r>
          </a:p>
          <a:p>
            <a:pPr marL="305435" indent="-305435"/>
            <a:endParaRPr lang="en-US" sz="2000">
              <a:solidFill>
                <a:srgbClr val="000000"/>
              </a:solidFill>
              <a:cs typeface="Times New Roman"/>
            </a:endParaRPr>
          </a:p>
        </p:txBody>
      </p:sp>
    </p:spTree>
    <p:extLst>
      <p:ext uri="{BB962C8B-B14F-4D97-AF65-F5344CB8AC3E}">
        <p14:creationId xmlns:p14="http://schemas.microsoft.com/office/powerpoint/2010/main" val="372241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A00F95E-D8FA-23A6-3A14-D117DB247134}"/>
              </a:ext>
            </a:extLst>
          </p:cNvPr>
          <p:cNvSpPr>
            <a:spLocks noGrp="1"/>
          </p:cNvSpPr>
          <p:nvPr>
            <p:ph sz="quarter" idx="4"/>
          </p:nvPr>
        </p:nvSpPr>
        <p:spPr>
          <a:xfrm>
            <a:off x="129838" y="943469"/>
            <a:ext cx="5852125" cy="5809940"/>
          </a:xfrm>
        </p:spPr>
        <p:txBody>
          <a:bodyPr>
            <a:normAutofit/>
          </a:bodyPr>
          <a:lstStyle/>
          <a:p>
            <a:pPr marL="283210" indent="-283210"/>
            <a:r>
              <a:rPr lang="en-US" sz="2400"/>
              <a:t>Internal validity: </a:t>
            </a:r>
            <a:r>
              <a:rPr lang="en-US">
                <a:solidFill>
                  <a:srgbClr val="000000"/>
                </a:solidFill>
                <a:latin typeface="Gill Sans MT"/>
                <a:cs typeface="Times New Roman"/>
              </a:rPr>
              <a:t>data collection methods are consistent and accurate, using standardized measures, following ethical guidelines, and controlling for any confounding variables and statistical analysis</a:t>
            </a:r>
            <a:endParaRPr lang="en-US">
              <a:latin typeface="Gill Sans MT"/>
            </a:endParaRPr>
          </a:p>
          <a:p>
            <a:pPr marL="283210" indent="-283210"/>
            <a:r>
              <a:rPr lang="en-US" sz="2400"/>
              <a:t>Generalizability: </a:t>
            </a:r>
            <a:r>
              <a:rPr lang="en-US">
                <a:solidFill>
                  <a:srgbClr val="000000"/>
                </a:solidFill>
                <a:latin typeface="Gill Sans MT"/>
                <a:cs typeface="Times New Roman"/>
              </a:rPr>
              <a:t>limited because it is made up of pregnant women who only have documented opioid exposure</a:t>
            </a:r>
          </a:p>
          <a:p>
            <a:pPr marL="283210" indent="-283210"/>
            <a:r>
              <a:rPr lang="en-US" sz="2400"/>
              <a:t>Causality: </a:t>
            </a:r>
            <a:r>
              <a:rPr lang="en-US">
                <a:solidFill>
                  <a:srgbClr val="000000"/>
                </a:solidFill>
                <a:latin typeface="Times New Roman"/>
                <a:cs typeface="Times New Roman"/>
              </a:rPr>
              <a:t> </a:t>
            </a:r>
            <a:r>
              <a:rPr lang="en-US">
                <a:solidFill>
                  <a:srgbClr val="000000"/>
                </a:solidFill>
                <a:latin typeface="Gill Sans MT"/>
                <a:cs typeface="Times New Roman"/>
              </a:rPr>
              <a:t>difficult because of the potential influence of other factors but, by  implementing standardized opioid prescribing guidelines , organizing community outreach and education programs to increase awareness , and conducting RCT to assess the effectiveness of various interventions in reducing negative outcomes.</a:t>
            </a:r>
          </a:p>
          <a:p>
            <a:pPr marL="283210" indent="-283210" algn="just"/>
            <a:r>
              <a:rPr lang="en-US" sz="2400"/>
              <a:t>Practical implications:</a:t>
            </a:r>
            <a:r>
              <a:rPr lang="en-US" sz="2400">
                <a:solidFill>
                  <a:srgbClr val="404040"/>
                </a:solidFill>
                <a:latin typeface="Gill Sans MT"/>
                <a:cs typeface="Times New Roman"/>
              </a:rPr>
              <a:t> </a:t>
            </a:r>
            <a:r>
              <a:rPr lang="en-US">
                <a:solidFill>
                  <a:srgbClr val="000000"/>
                </a:solidFill>
                <a:latin typeface="Gill Sans MT"/>
                <a:cs typeface="Times New Roman"/>
              </a:rPr>
              <a:t>helps clinical practice, public health initiatives, and development of policies aimed at reducing the effects of opioid use during pregnancy and promote patient-centered care that prioritizes patients.</a:t>
            </a:r>
          </a:p>
          <a:p>
            <a:pPr marL="283210" indent="-283210"/>
            <a:endParaRPr lang="en-US"/>
          </a:p>
        </p:txBody>
      </p:sp>
      <p:pic>
        <p:nvPicPr>
          <p:cNvPr id="3" name="Picture 2" descr="A keyboard with keys on it&#10;&#10;Description automatically generated">
            <a:extLst>
              <a:ext uri="{FF2B5EF4-FFF2-40B4-BE49-F238E27FC236}">
                <a16:creationId xmlns:a16="http://schemas.microsoft.com/office/drawing/2014/main" id="{BE847208-5E28-D1D1-2D5F-A57EF279E6D9}"/>
              </a:ext>
            </a:extLst>
          </p:cNvPr>
          <p:cNvPicPr>
            <a:picLocks noChangeAspect="1"/>
          </p:cNvPicPr>
          <p:nvPr/>
        </p:nvPicPr>
        <p:blipFill>
          <a:blip r:embed="rId2"/>
          <a:stretch>
            <a:fillRect/>
          </a:stretch>
        </p:blipFill>
        <p:spPr>
          <a:xfrm>
            <a:off x="6091516" y="948018"/>
            <a:ext cx="5645525" cy="5376581"/>
          </a:xfrm>
          <a:prstGeom prst="rect">
            <a:avLst/>
          </a:prstGeom>
        </p:spPr>
      </p:pic>
    </p:spTree>
    <p:extLst>
      <p:ext uri="{BB962C8B-B14F-4D97-AF65-F5344CB8AC3E}">
        <p14:creationId xmlns:p14="http://schemas.microsoft.com/office/powerpoint/2010/main" val="356046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F821-CB1C-C54F-CCA5-A3DAB9BA5771}"/>
              </a:ext>
            </a:extLst>
          </p:cNvPr>
          <p:cNvSpPr>
            <a:spLocks noGrp="1"/>
          </p:cNvSpPr>
          <p:nvPr>
            <p:ph type="title"/>
          </p:nvPr>
        </p:nvSpPr>
        <p:spPr>
          <a:xfrm>
            <a:off x="581192" y="702156"/>
            <a:ext cx="11029616" cy="765388"/>
          </a:xfrm>
        </p:spPr>
        <p:txBody>
          <a:bodyPr/>
          <a:lstStyle/>
          <a:p>
            <a:r>
              <a:rPr lang="en-US"/>
              <a:t>references</a:t>
            </a:r>
          </a:p>
        </p:txBody>
      </p:sp>
      <p:sp>
        <p:nvSpPr>
          <p:cNvPr id="3" name="Content Placeholder 2">
            <a:extLst>
              <a:ext uri="{FF2B5EF4-FFF2-40B4-BE49-F238E27FC236}">
                <a16:creationId xmlns:a16="http://schemas.microsoft.com/office/drawing/2014/main" id="{95639929-94EE-6F44-191F-F4A635CF32F3}"/>
              </a:ext>
            </a:extLst>
          </p:cNvPr>
          <p:cNvSpPr>
            <a:spLocks noGrp="1"/>
          </p:cNvSpPr>
          <p:nvPr>
            <p:ph idx="1"/>
          </p:nvPr>
        </p:nvSpPr>
        <p:spPr>
          <a:xfrm>
            <a:off x="375573" y="1965913"/>
            <a:ext cx="11585995" cy="4565815"/>
          </a:xfrm>
        </p:spPr>
        <p:txBody>
          <a:bodyPr vert="horz" lIns="91440" tIns="45720" rIns="91440" bIns="45720" rtlCol="0" anchor="ctr">
            <a:noAutofit/>
          </a:bodyPr>
          <a:lstStyle/>
          <a:p>
            <a:pPr marL="342900" indent="-342900">
              <a:lnSpc>
                <a:spcPct val="90000"/>
              </a:lnSpc>
              <a:buAutoNum type="arabicPeriod"/>
            </a:pPr>
            <a:r>
              <a:rPr lang="en-US" dirty="0" err="1"/>
              <a:t>Brogly</a:t>
            </a:r>
            <a:r>
              <a:rPr lang="en-US" dirty="0"/>
              <a:t> SB, Velez MP, Werler MM, Li W, Camden A, Guttmann A. Prenatal opioid analgesics and the risk of adverse birth outcomes. </a:t>
            </a:r>
            <a:r>
              <a:rPr lang="en-US" i="1" dirty="0"/>
              <a:t>Epidemiology</a:t>
            </a:r>
            <a:r>
              <a:rPr lang="en-US" dirty="0"/>
              <a:t>. 2021;32(3):448-456. doi:10.1097/ede.0000000000001328.</a:t>
            </a:r>
            <a:endParaRPr lang="en-US" dirty="0">
              <a:solidFill>
                <a:srgbClr val="000000"/>
              </a:solidFill>
            </a:endParaRPr>
          </a:p>
          <a:p>
            <a:pPr marL="305435" indent="-305435">
              <a:lnSpc>
                <a:spcPct val="90000"/>
              </a:lnSpc>
              <a:buAutoNum type="arabicPeriod"/>
            </a:pPr>
            <a:r>
              <a:rPr lang="en-US" dirty="0"/>
              <a:t>Straub L, Huybrechts KF, Hernández-Díaz S, et al. Trajectories of prescription opioid utilization during pregnancy among </a:t>
            </a:r>
            <a:r>
              <a:rPr lang="en-US" dirty="0" err="1"/>
              <a:t>prepregnancy</a:t>
            </a:r>
            <a:r>
              <a:rPr lang="en-US" dirty="0"/>
              <a:t> chronic users and risk of neonatal opioid withdrawal syndrome. </a:t>
            </a:r>
            <a:r>
              <a:rPr lang="en-US" i="1" dirty="0"/>
              <a:t>American Journal of Epidemiology</a:t>
            </a:r>
            <a:r>
              <a:rPr lang="en-US" dirty="0"/>
              <a:t>. 2021;191(1):208-219. doi:10.1093/</a:t>
            </a:r>
            <a:r>
              <a:rPr lang="en-US" dirty="0" err="1"/>
              <a:t>aje</a:t>
            </a:r>
            <a:r>
              <a:rPr lang="en-US" dirty="0"/>
              <a:t>/kwab249 </a:t>
            </a:r>
            <a:endParaRPr lang="en-US" dirty="0">
              <a:solidFill>
                <a:srgbClr val="000000"/>
              </a:solidFill>
            </a:endParaRPr>
          </a:p>
          <a:p>
            <a:pPr marL="305435" indent="-305435">
              <a:lnSpc>
                <a:spcPct val="90000"/>
              </a:lnSpc>
              <a:buAutoNum type="arabicPeriod"/>
            </a:pPr>
            <a:r>
              <a:rPr lang="en-US" dirty="0"/>
              <a:t>Sujan AC, Quinn PD, Rickert ME, et al. Maternal prescribed opioid analgesic use during pregnancy and associations with adverse birth outcomes: A population-based study. </a:t>
            </a:r>
            <a:r>
              <a:rPr lang="en-US" i="1" dirty="0"/>
              <a:t>PLOS Medicine</a:t>
            </a:r>
            <a:r>
              <a:rPr lang="en-US" dirty="0"/>
              <a:t>. 2019;16(12). doi:10.1371/journal.pmed.1002980 </a:t>
            </a:r>
            <a:endParaRPr lang="en-US" dirty="0">
              <a:solidFill>
                <a:srgbClr val="000000"/>
              </a:solidFill>
            </a:endParaRPr>
          </a:p>
          <a:p>
            <a:pPr marL="305435" indent="-305435">
              <a:lnSpc>
                <a:spcPct val="90000"/>
              </a:lnSpc>
              <a:buAutoNum type="arabicPeriod"/>
            </a:pPr>
            <a:r>
              <a:rPr lang="en-US" dirty="0"/>
              <a:t>Fishman B, Daniel S, Koren G, Lunenfeld E, Levy A. Pregnancy outcome following opioid exposure: A cohort study. </a:t>
            </a:r>
            <a:r>
              <a:rPr lang="en-US" i="1" dirty="0"/>
              <a:t>PLOS ONE</a:t>
            </a:r>
            <a:r>
              <a:rPr lang="en-US" dirty="0"/>
              <a:t>. 2019;14(7). doi:10.1371/journal.pone.0219061 </a:t>
            </a:r>
            <a:endParaRPr lang="en-US" dirty="0">
              <a:solidFill>
                <a:srgbClr val="000000"/>
              </a:solidFill>
            </a:endParaRPr>
          </a:p>
          <a:p>
            <a:pPr marL="305435" indent="-305435">
              <a:lnSpc>
                <a:spcPct val="90000"/>
              </a:lnSpc>
              <a:buAutoNum type="arabicPeriod"/>
            </a:pPr>
            <a:r>
              <a:rPr lang="en-US" dirty="0" err="1"/>
              <a:t>Brogly</a:t>
            </a:r>
            <a:r>
              <a:rPr lang="en-US" dirty="0"/>
              <a:t> S. Maternal and child health after prenatal opioid exposure. </a:t>
            </a:r>
            <a:r>
              <a:rPr lang="en-US" i="1" dirty="0"/>
              <a:t>JAMA Network Open</a:t>
            </a:r>
            <a:r>
              <a:rPr lang="en-US" dirty="0"/>
              <a:t>. 2019;2(6). doi:10.1001/jamanetworkopen.2019.6428 </a:t>
            </a:r>
            <a:endParaRPr lang="en-US" dirty="0">
              <a:solidFill>
                <a:srgbClr val="000000"/>
              </a:solidFill>
            </a:endParaRPr>
          </a:p>
          <a:p>
            <a:pPr marL="305435" indent="-305435">
              <a:lnSpc>
                <a:spcPct val="90000"/>
              </a:lnSpc>
              <a:buAutoNum type="arabicPeriod"/>
            </a:pPr>
            <a:r>
              <a:rPr lang="en-US" dirty="0" err="1"/>
              <a:t>Azuine</a:t>
            </a:r>
            <a:r>
              <a:rPr lang="en-US" dirty="0"/>
              <a:t> RE, Ji Y, Chang H-Y, et al. Prenatal risk factors and perinatal and postnatal outcomes associated with maternal opioid exposure in an urban, low-income, multiethnic US population. </a:t>
            </a:r>
            <a:r>
              <a:rPr lang="en-US" i="1" dirty="0"/>
              <a:t>JAMA Network Open</a:t>
            </a:r>
            <a:r>
              <a:rPr lang="en-US" dirty="0"/>
              <a:t>. 2019;2(6). doi:10.1001/jamanetworkopen.2019.6405 </a:t>
            </a:r>
            <a:endParaRPr lang="en-US" dirty="0">
              <a:solidFill>
                <a:srgbClr val="000000"/>
              </a:solidFill>
            </a:endParaRPr>
          </a:p>
          <a:p>
            <a:pPr marL="305435" indent="-305435">
              <a:lnSpc>
                <a:spcPct val="90000"/>
              </a:lnSpc>
              <a:buAutoNum type="arabicPeriod"/>
            </a:pPr>
            <a:endParaRPr lang="en-US" sz="1300">
              <a:solidFill>
                <a:srgbClr val="000000"/>
              </a:solidFill>
            </a:endParaRPr>
          </a:p>
          <a:p>
            <a:pPr marL="305435" indent="-305435">
              <a:buAutoNum type="arabicPeriod"/>
            </a:pPr>
            <a:endParaRPr lang="en-US"/>
          </a:p>
        </p:txBody>
      </p:sp>
    </p:spTree>
    <p:extLst>
      <p:ext uri="{BB962C8B-B14F-4D97-AF65-F5344CB8AC3E}">
        <p14:creationId xmlns:p14="http://schemas.microsoft.com/office/powerpoint/2010/main" val="1695238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281F-CD78-5112-FF80-DF0D2ABD30B7}"/>
              </a:ext>
            </a:extLst>
          </p:cNvPr>
          <p:cNvSpPr>
            <a:spLocks noGrp="1"/>
          </p:cNvSpPr>
          <p:nvPr>
            <p:ph type="title"/>
          </p:nvPr>
        </p:nvSpPr>
        <p:spPr>
          <a:xfrm>
            <a:off x="581192" y="702156"/>
            <a:ext cx="11029616" cy="850054"/>
          </a:xfrm>
        </p:spPr>
        <p:txBody>
          <a:bodyPr/>
          <a:lstStyle/>
          <a:p>
            <a:r>
              <a:rPr lang="en-US"/>
              <a:t>References contd.,</a:t>
            </a:r>
          </a:p>
        </p:txBody>
      </p:sp>
      <p:sp>
        <p:nvSpPr>
          <p:cNvPr id="3" name="Content Placeholder 2">
            <a:extLst>
              <a:ext uri="{FF2B5EF4-FFF2-40B4-BE49-F238E27FC236}">
                <a16:creationId xmlns:a16="http://schemas.microsoft.com/office/drawing/2014/main" id="{962F17AF-5D2F-A478-9759-933CBB6EC436}"/>
              </a:ext>
            </a:extLst>
          </p:cNvPr>
          <p:cNvSpPr>
            <a:spLocks noGrp="1"/>
          </p:cNvSpPr>
          <p:nvPr>
            <p:ph idx="1"/>
          </p:nvPr>
        </p:nvSpPr>
        <p:spPr>
          <a:xfrm>
            <a:off x="327192" y="1542580"/>
            <a:ext cx="11598091" cy="5194769"/>
          </a:xfrm>
        </p:spPr>
        <p:txBody>
          <a:bodyPr/>
          <a:lstStyle/>
          <a:p>
            <a:pPr marL="0" indent="0">
              <a:lnSpc>
                <a:spcPct val="90000"/>
              </a:lnSpc>
              <a:buNone/>
            </a:pPr>
            <a:r>
              <a:rPr lang="en-US" dirty="0">
                <a:solidFill>
                  <a:schemeClr val="accent1"/>
                </a:solidFill>
              </a:rPr>
              <a:t>7.</a:t>
            </a:r>
            <a:r>
              <a:rPr lang="en-US" dirty="0"/>
              <a:t> Nørgaard M, Nielsson MS, Heide-Jørgensen U. Birth and neonatal outcomes following opioid use in pregnancy: A Danish population-based study. </a:t>
            </a:r>
            <a:r>
              <a:rPr lang="en-US" i="1" dirty="0"/>
              <a:t>Substance Abuse: Research and Treatment</a:t>
            </a:r>
            <a:r>
              <a:rPr lang="en-US" dirty="0"/>
              <a:t>. 2015;9s2. doi:10.4137/sart.s23547 </a:t>
            </a:r>
            <a:endParaRPr lang="en-US" dirty="0">
              <a:solidFill>
                <a:srgbClr val="000000"/>
              </a:solidFill>
            </a:endParaRPr>
          </a:p>
          <a:p>
            <a:pPr marL="0" indent="0">
              <a:lnSpc>
                <a:spcPct val="90000"/>
              </a:lnSpc>
              <a:buNone/>
            </a:pPr>
            <a:r>
              <a:rPr lang="en-US" dirty="0">
                <a:solidFill>
                  <a:schemeClr val="accent1"/>
                </a:solidFill>
              </a:rPr>
              <a:t>8.</a:t>
            </a:r>
            <a:r>
              <a:rPr lang="en-US" dirty="0"/>
              <a:t>    Reddy UM, Davis JM, Ren Z, Greene MF. Opioid use in pregnancy, neonatal abstinence syndrome, and childhood outcomes. </a:t>
            </a:r>
            <a:r>
              <a:rPr lang="en-US" i="1" dirty="0"/>
              <a:t>Obstetrics &amp;amp; Gynecology</a:t>
            </a:r>
            <a:r>
              <a:rPr lang="en-US" dirty="0"/>
              <a:t>. 2017;130(1):10-28. doi:10.1097/aog.0000000000002054 </a:t>
            </a:r>
            <a:endParaRPr lang="en-US">
              <a:solidFill>
                <a:srgbClr val="000000"/>
              </a:solidFill>
            </a:endParaRPr>
          </a:p>
          <a:p>
            <a:pPr marL="0" indent="0">
              <a:lnSpc>
                <a:spcPct val="90000"/>
              </a:lnSpc>
              <a:buNone/>
            </a:pPr>
            <a:r>
              <a:rPr lang="en-US" dirty="0">
                <a:solidFill>
                  <a:schemeClr val="accent1"/>
                </a:solidFill>
              </a:rPr>
              <a:t>9.</a:t>
            </a:r>
            <a:r>
              <a:rPr lang="en-US" dirty="0"/>
              <a:t> Faherty LJ, Matone M, Passarella M, Lorch S. Mental health of mothers of infants with neonatal abstinence syndrome and prenatal opioid exposure. </a:t>
            </a:r>
            <a:r>
              <a:rPr lang="en-US" i="1" dirty="0"/>
              <a:t>Maternal and Child Health Journal</a:t>
            </a:r>
            <a:r>
              <a:rPr lang="en-US" dirty="0"/>
              <a:t>. 2018;22(6):841-848. doi:10.1007/s10995-018-2457-6 </a:t>
            </a:r>
            <a:endParaRPr lang="en-US" dirty="0">
              <a:solidFill>
                <a:srgbClr val="000000"/>
              </a:solidFill>
            </a:endParaRPr>
          </a:p>
          <a:p>
            <a:pPr marL="0" indent="0">
              <a:lnSpc>
                <a:spcPct val="90000"/>
              </a:lnSpc>
              <a:buNone/>
            </a:pPr>
            <a:r>
              <a:rPr lang="en-US" dirty="0">
                <a:solidFill>
                  <a:schemeClr val="accent1"/>
                </a:solidFill>
              </a:rPr>
              <a:t>10.</a:t>
            </a:r>
            <a:r>
              <a:rPr lang="en-US" dirty="0"/>
              <a:t> </a:t>
            </a:r>
            <a:r>
              <a:rPr lang="en-US" dirty="0" err="1"/>
              <a:t>Walhovd</a:t>
            </a:r>
            <a:r>
              <a:rPr lang="en-US" dirty="0"/>
              <a:t> KB, </a:t>
            </a:r>
            <a:r>
              <a:rPr lang="en-US" dirty="0" err="1"/>
              <a:t>Bjørnebekk</a:t>
            </a:r>
            <a:r>
              <a:rPr lang="en-US" dirty="0"/>
              <a:t> A, </a:t>
            </a:r>
            <a:r>
              <a:rPr lang="en-US" dirty="0" err="1"/>
              <a:t>Haabrekke</a:t>
            </a:r>
            <a:r>
              <a:rPr lang="en-US" dirty="0"/>
              <a:t> K, et al. Child neuroanatomical, neurocognitive, and visual acuity outcomes with maternal opioid and polysubstance detoxification. </a:t>
            </a:r>
            <a:r>
              <a:rPr lang="en-US" i="1" dirty="0"/>
              <a:t>Pediatric Neurology</a:t>
            </a:r>
            <a:r>
              <a:rPr lang="en-US" dirty="0"/>
              <a:t>. 2015;52(3). doi:10.1016/j.pediatrneurol.2014.11.008 </a:t>
            </a:r>
            <a:endParaRPr lang="en-US" dirty="0">
              <a:solidFill>
                <a:srgbClr val="000000"/>
              </a:solidFill>
            </a:endParaRPr>
          </a:p>
          <a:p>
            <a:pPr marL="0" indent="0">
              <a:lnSpc>
                <a:spcPct val="90000"/>
              </a:lnSpc>
              <a:buNone/>
            </a:pPr>
            <a:r>
              <a:rPr lang="en-US" dirty="0">
                <a:solidFill>
                  <a:schemeClr val="accent1"/>
                </a:solidFill>
              </a:rPr>
              <a:t>11.</a:t>
            </a:r>
            <a:r>
              <a:rPr lang="en-US" dirty="0"/>
              <a:t> Chin EM, </a:t>
            </a:r>
            <a:r>
              <a:rPr lang="en-US" dirty="0" err="1"/>
              <a:t>Kitase</a:t>
            </a:r>
            <a:r>
              <a:rPr lang="en-US" dirty="0"/>
              <a:t> Y, Madurai NK, Robinson S, </a:t>
            </a:r>
            <a:r>
              <a:rPr lang="en-US" dirty="0" err="1"/>
              <a:t>Jantzie</a:t>
            </a:r>
            <a:r>
              <a:rPr lang="en-US" dirty="0"/>
              <a:t> LL. In utero methadone exposure permanently alters anatomical and functional connectivity: A preclinical evaluation. </a:t>
            </a:r>
            <a:r>
              <a:rPr lang="en-US" i="1" dirty="0"/>
              <a:t>Frontiers in Pediatrics</a:t>
            </a:r>
            <a:r>
              <a:rPr lang="en-US" dirty="0"/>
              <a:t>. 2023;11. doi:10.3389/fped.2023.1139378 </a:t>
            </a:r>
            <a:endParaRPr lang="en-US" dirty="0">
              <a:solidFill>
                <a:srgbClr val="000000"/>
              </a:solidFill>
            </a:endParaRPr>
          </a:p>
          <a:p>
            <a:pPr marL="0" indent="0">
              <a:lnSpc>
                <a:spcPct val="90000"/>
              </a:lnSpc>
              <a:buNone/>
            </a:pPr>
            <a:r>
              <a:rPr lang="en-US" dirty="0">
                <a:solidFill>
                  <a:schemeClr val="accent1"/>
                </a:solidFill>
              </a:rPr>
              <a:t>12.</a:t>
            </a:r>
            <a:r>
              <a:rPr lang="en-US" dirty="0"/>
              <a:t> About opioid use during pregnancy. Centers for Disease Control and Prevention. November 28, 2022. Accessed February 13, 2024. </a:t>
            </a:r>
            <a:r>
              <a:rPr lang="en-US" dirty="0">
                <a:solidFill>
                  <a:srgbClr val="000000"/>
                </a:solidFill>
                <a:hlinkClick r:id="rId2"/>
              </a:rPr>
              <a:t>https://www.cdc.gov/pregnancy/opioids/basics.html</a:t>
            </a:r>
            <a:r>
              <a:rPr lang="en-US" dirty="0"/>
              <a:t>. </a:t>
            </a:r>
            <a:endParaRPr lang="en-US" dirty="0">
              <a:solidFill>
                <a:srgbClr val="000000"/>
              </a:solidFill>
            </a:endParaRPr>
          </a:p>
          <a:p>
            <a:pPr marL="305435" indent="-305435"/>
            <a:endParaRPr lang="en-US"/>
          </a:p>
        </p:txBody>
      </p:sp>
    </p:spTree>
    <p:extLst>
      <p:ext uri="{BB962C8B-B14F-4D97-AF65-F5344CB8AC3E}">
        <p14:creationId xmlns:p14="http://schemas.microsoft.com/office/powerpoint/2010/main" val="22501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a:xfrm>
            <a:off x="462151" y="666984"/>
            <a:ext cx="5622793" cy="3436999"/>
          </a:xfrm>
        </p:spPr>
        <p:txBody>
          <a:bodyPr/>
          <a:lstStyle/>
          <a:p>
            <a:r>
              <a:rPr lang="en-US" sz="3200">
                <a:solidFill>
                  <a:srgbClr val="002060"/>
                </a:solidFill>
              </a:rPr>
              <a:t>Thank you</a:t>
            </a:r>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p:pic>
    </p:spTree>
    <p:extLst>
      <p:ext uri="{BB962C8B-B14F-4D97-AF65-F5344CB8AC3E}">
        <p14:creationId xmlns:p14="http://schemas.microsoft.com/office/powerpoint/2010/main" val="277095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7D541204-B666-420C-9DF1-C06950D2F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7341" y="702155"/>
            <a:ext cx="4562433" cy="1246131"/>
          </a:xfrm>
        </p:spPr>
        <p:txBody>
          <a:bodyPr vert="horz" lIns="91440" tIns="45720" rIns="91440" bIns="45720" rtlCol="0" anchor="b">
            <a:normAutofit/>
          </a:bodyPr>
          <a:lstStyle/>
          <a:p>
            <a:r>
              <a:rPr lang="en-US"/>
              <a:t>            </a:t>
            </a:r>
            <a:r>
              <a:rPr lang="en-US">
                <a:latin typeface="Gill Sans MT"/>
                <a:cs typeface="Times New Roman"/>
              </a:rPr>
              <a:t>contents</a:t>
            </a:r>
            <a:endParaRPr lang="en-US" sz="2800" b="0" kern="1200" cap="all">
              <a:solidFill>
                <a:schemeClr val="tx1">
                  <a:lumMod val="75000"/>
                  <a:lumOff val="25000"/>
                </a:schemeClr>
              </a:solidFill>
              <a:latin typeface="Gill Sans MT"/>
              <a:cs typeface="Times New Roman"/>
            </a:endParaRPr>
          </a:p>
        </p:txBody>
      </p:sp>
      <p:sp>
        <p:nvSpPr>
          <p:cNvPr id="47" name="Rectangle 46">
            <a:extLst>
              <a:ext uri="{FF2B5EF4-FFF2-40B4-BE49-F238E27FC236}">
                <a16:creationId xmlns:a16="http://schemas.microsoft.com/office/drawing/2014/main" id="{0C0E6C8D-508A-44F8-BB9B-7911B0118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C84847AE-0FEA-43E8-8AA1-4169A6FDB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C487790A-E9D7-438A-90BB-9361BEF1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314546" y="1940387"/>
            <a:ext cx="4471599" cy="4920546"/>
          </a:xfrm>
        </p:spPr>
        <p:txBody>
          <a:bodyPr vert="horz" lIns="91440" tIns="45720" rIns="91440" bIns="45720" rtlCol="0" anchor="ctr">
            <a:normAutofit/>
          </a:bodyPr>
          <a:lstStyle/>
          <a:p>
            <a:pPr marL="285750" indent="-285750">
              <a:buFont typeface="Arial" panose="05020102010507070707" pitchFamily="18" charset="2"/>
              <a:buChar char="•"/>
            </a:pPr>
            <a:r>
              <a:rPr lang="en-US" sz="2800" dirty="0">
                <a:latin typeface="Gill Sans MT"/>
                <a:cs typeface="Times New Roman"/>
              </a:rPr>
              <a:t>Aim/Research question, Hypothesis, variables of interest</a:t>
            </a:r>
            <a:endParaRPr lang="en-US" sz="2800" cap="all" dirty="0">
              <a:latin typeface="Gill Sans MT"/>
              <a:cs typeface="Times New Roman"/>
            </a:endParaRPr>
          </a:p>
          <a:p>
            <a:pPr marL="285750" indent="-285750">
              <a:buFont typeface="Arial" panose="05020102010507070707" pitchFamily="18" charset="2"/>
              <a:buChar char="•"/>
            </a:pPr>
            <a:r>
              <a:rPr lang="en-US" sz="2800" dirty="0">
                <a:latin typeface="Gill Sans MT"/>
                <a:cs typeface="Times New Roman"/>
              </a:rPr>
              <a:t>Introduction/Background</a:t>
            </a:r>
          </a:p>
          <a:p>
            <a:pPr marL="285750" indent="-285750">
              <a:buFont typeface="Arial" panose="05020102010507070707" pitchFamily="18" charset="2"/>
              <a:buChar char="•"/>
            </a:pPr>
            <a:r>
              <a:rPr lang="en-US" sz="2800" dirty="0">
                <a:latin typeface="Gill Sans MT"/>
                <a:cs typeface="Times New Roman"/>
              </a:rPr>
              <a:t>Methodology and sampling strategy</a:t>
            </a:r>
          </a:p>
          <a:p>
            <a:pPr marL="285750" indent="-285750">
              <a:buFont typeface="Arial" panose="05020102010507070707" pitchFamily="18" charset="2"/>
              <a:buChar char="•"/>
            </a:pPr>
            <a:r>
              <a:rPr lang="en-US" sz="2800" dirty="0">
                <a:latin typeface="Gill Sans MT"/>
                <a:cs typeface="Times New Roman"/>
              </a:rPr>
              <a:t>Strengths and limitations</a:t>
            </a:r>
          </a:p>
          <a:p>
            <a:pPr marL="285750" indent="-285750">
              <a:buFont typeface="Arial" panose="05020102010507070707" pitchFamily="18" charset="2"/>
              <a:buChar char="•"/>
            </a:pPr>
            <a:r>
              <a:rPr lang="en-US" sz="2800" dirty="0">
                <a:latin typeface="Gill Sans MT"/>
                <a:cs typeface="Times New Roman"/>
              </a:rPr>
              <a:t>References</a:t>
            </a:r>
          </a:p>
          <a:p>
            <a:pPr marL="285750" indent="-285750">
              <a:buFont typeface="Arial" panose="05020102010507070707" pitchFamily="18" charset="2"/>
              <a:buChar char="•"/>
            </a:pPr>
            <a:endParaRPr lang="en-US" sz="2800">
              <a:latin typeface="Gill Sans MT"/>
              <a:cs typeface="Times New Roman"/>
            </a:endParaRPr>
          </a:p>
        </p:txBody>
      </p:sp>
      <p:pic>
        <p:nvPicPr>
          <p:cNvPr id="5" name="Picture 4" descr="Free Images : hand, leg, finger, clothing, arm, baby, hairstyle ...">
            <a:extLst>
              <a:ext uri="{FF2B5EF4-FFF2-40B4-BE49-F238E27FC236}">
                <a16:creationId xmlns:a16="http://schemas.microsoft.com/office/drawing/2014/main" id="{22335E6C-D9BC-0C5A-FAD5-EBB521A0E89B}"/>
              </a:ext>
            </a:extLst>
          </p:cNvPr>
          <p:cNvPicPr>
            <a:picLocks noChangeAspect="1"/>
          </p:cNvPicPr>
          <p:nvPr/>
        </p:nvPicPr>
        <p:blipFill rotWithShape="1">
          <a:blip r:embed="rId3"/>
          <a:srcRect r="35598" b="2"/>
          <a:stretch/>
        </p:blipFill>
        <p:spPr>
          <a:xfrm>
            <a:off x="5029600" y="697546"/>
            <a:ext cx="3235550" cy="5693018"/>
          </a:xfrm>
          <a:prstGeom prst="rect">
            <a:avLst/>
          </a:prstGeom>
        </p:spPr>
      </p:pic>
      <p:pic>
        <p:nvPicPr>
          <p:cNvPr id="2" name="Picture 1" descr="A spoon with powder and a syringe next to pills&#10;&#10;Description automatically generated">
            <a:extLst>
              <a:ext uri="{FF2B5EF4-FFF2-40B4-BE49-F238E27FC236}">
                <a16:creationId xmlns:a16="http://schemas.microsoft.com/office/drawing/2014/main" id="{7FE5AA98-85FA-00CB-4E80-12BDC4EDCA88}"/>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967" r="4967"/>
          <a:stretch/>
        </p:blipFill>
        <p:spPr>
          <a:xfrm>
            <a:off x="8279571" y="712348"/>
            <a:ext cx="3467693" cy="2715755"/>
          </a:xfrm>
          <a:prstGeom prst="rect">
            <a:avLst/>
          </a:prstGeom>
        </p:spPr>
      </p:pic>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rotWithShape="1">
          <a:blip r:embed="rId6"/>
          <a:srcRect r="2934" b="-2"/>
          <a:stretch/>
        </p:blipFill>
        <p:spPr>
          <a:xfrm>
            <a:off x="8267923" y="3434556"/>
            <a:ext cx="3486507" cy="2956008"/>
          </a:xfrm>
          <a:prstGeom prst="rect">
            <a:avLst/>
          </a:prstGeom>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E3CB727-205C-DD49-8CE3-281F46564AAA}"/>
              </a:ext>
            </a:extLst>
          </p:cNvPr>
          <p:cNvSpPr>
            <a:spLocks noGrp="1"/>
          </p:cNvSpPr>
          <p:nvPr>
            <p:ph type="title"/>
          </p:nvPr>
        </p:nvSpPr>
        <p:spPr>
          <a:xfrm>
            <a:off x="456798" y="865650"/>
            <a:ext cx="7506665" cy="852432"/>
          </a:xfrm>
        </p:spPr>
        <p:txBody>
          <a:bodyPr>
            <a:normAutofit fontScale="90000"/>
          </a:bodyPr>
          <a:lstStyle/>
          <a:p>
            <a:r>
              <a:rPr lang="en-US" sz="2600" b="1" dirty="0">
                <a:solidFill>
                  <a:srgbClr val="FFFFFF"/>
                </a:solidFill>
                <a:latin typeface="Gill Sans MT"/>
                <a:cs typeface="Times New Roman"/>
              </a:rPr>
              <a:t>AIM/RESEARCH QUESTION, HYPOTHESIS, &amp; VARIABLES OF INTEREST</a:t>
            </a:r>
          </a:p>
        </p:txBody>
      </p:sp>
      <p:sp>
        <p:nvSpPr>
          <p:cNvPr id="20" name="Rectangle 19">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89DD20E-7C48-616D-87CC-EF81962A68E8}"/>
              </a:ext>
            </a:extLst>
          </p:cNvPr>
          <p:cNvSpPr>
            <a:spLocks noGrp="1"/>
          </p:cNvSpPr>
          <p:nvPr>
            <p:ph idx="1"/>
          </p:nvPr>
        </p:nvSpPr>
        <p:spPr>
          <a:xfrm>
            <a:off x="445298" y="1721642"/>
            <a:ext cx="7732617" cy="4261751"/>
          </a:xfrm>
        </p:spPr>
        <p:txBody>
          <a:bodyPr vert="horz" lIns="91440" tIns="45720" rIns="91440" bIns="45720" rtlCol="0" anchor="ctr">
            <a:noAutofit/>
          </a:bodyPr>
          <a:lstStyle/>
          <a:p>
            <a:pPr marL="305435" indent="-305435"/>
            <a:r>
              <a:rPr lang="en-US" sz="2200">
                <a:solidFill>
                  <a:srgbClr val="FFFFFF"/>
                </a:solidFill>
              </a:rPr>
              <a:t>AIM/RESEARCH QUESTION: E</a:t>
            </a:r>
            <a:r>
              <a:rPr lang="en-US" sz="2200">
                <a:solidFill>
                  <a:srgbClr val="FFFFFF"/>
                </a:solidFill>
                <a:latin typeface="Gill Sans MT"/>
                <a:cs typeface="Times New Roman"/>
              </a:rPr>
              <a:t>valuate the adverse effects of long-term opioid exposure during pregnancy on maternal and neonatal health.</a:t>
            </a:r>
            <a:endParaRPr lang="en-US" sz="2200">
              <a:solidFill>
                <a:srgbClr val="FFFFFF"/>
              </a:solidFill>
              <a:latin typeface="Gill Sans MT"/>
            </a:endParaRPr>
          </a:p>
          <a:p>
            <a:pPr marL="305435" indent="-305435"/>
            <a:r>
              <a:rPr lang="en-US" sz="2200">
                <a:solidFill>
                  <a:srgbClr val="FFFFFF"/>
                </a:solidFill>
              </a:rPr>
              <a:t>HYPOTHESIS: </a:t>
            </a:r>
            <a:r>
              <a:rPr lang="en-US" sz="2200">
                <a:solidFill>
                  <a:srgbClr val="FFFFFF"/>
                </a:solidFill>
                <a:cs typeface="Times New Roman"/>
              </a:rPr>
              <a:t>The</a:t>
            </a:r>
            <a:r>
              <a:rPr lang="en-US" sz="2200">
                <a:solidFill>
                  <a:srgbClr val="FFFFFF"/>
                </a:solidFill>
                <a:latin typeface="Gill Sans MT"/>
                <a:cs typeface="Times New Roman"/>
              </a:rPr>
              <a:t> extended use of opioids during pregnancy may have a negative impact on maternal health such as higher chance of maternal death, premature birth, and Neonatal Abstinence Syndrome (NAS) in the newborns.</a:t>
            </a:r>
          </a:p>
          <a:p>
            <a:pPr marL="305435" indent="-305435"/>
            <a:r>
              <a:rPr lang="en-US" sz="2200">
                <a:solidFill>
                  <a:srgbClr val="FFFFFF"/>
                </a:solidFill>
              </a:rPr>
              <a:t>VARIABLES OF INTEREST: </a:t>
            </a:r>
            <a:r>
              <a:rPr lang="en-US" sz="2200">
                <a:solidFill>
                  <a:srgbClr val="FFFFFF"/>
                </a:solidFill>
                <a:latin typeface="Gill Sans MT"/>
                <a:cs typeface="Times New Roman"/>
              </a:rPr>
              <a:t>The independent variable in this study is prolonged opioid exposure during pregnancy and the dependent variables are maternal health outcomes like maternal death, premature birth, stillbirth, and neonatal health outcome which is NAS. </a:t>
            </a:r>
            <a:endParaRPr lang="en-US" sz="2200">
              <a:cs typeface="Times New Roman"/>
            </a:endParaRPr>
          </a:p>
        </p:txBody>
      </p:sp>
      <p:pic>
        <p:nvPicPr>
          <p:cNvPr id="4" name="Picture 3" descr="A baby in a hospital bed&#10;&#10;Description automatically generated">
            <a:extLst>
              <a:ext uri="{FF2B5EF4-FFF2-40B4-BE49-F238E27FC236}">
                <a16:creationId xmlns:a16="http://schemas.microsoft.com/office/drawing/2014/main" id="{0E07C615-FED0-6A99-D51F-FE1340612AC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764" t="-1034" r="21325" b="827"/>
          <a:stretch/>
        </p:blipFill>
        <p:spPr>
          <a:xfrm>
            <a:off x="8172596" y="555853"/>
            <a:ext cx="3354506" cy="5829888"/>
          </a:xfrm>
          <a:prstGeom prst="rect">
            <a:avLst/>
          </a:prstGeom>
        </p:spPr>
      </p:pic>
    </p:spTree>
    <p:extLst>
      <p:ext uri="{BB962C8B-B14F-4D97-AF65-F5344CB8AC3E}">
        <p14:creationId xmlns:p14="http://schemas.microsoft.com/office/powerpoint/2010/main" val="7141522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849111" y="629920"/>
            <a:ext cx="5555521" cy="2081943"/>
          </a:xfrm>
        </p:spPr>
        <p:txBody>
          <a:bodyPr/>
          <a:lstStyle/>
          <a:p>
            <a:br>
              <a:rPr lang="en-US"/>
            </a:br>
            <a:br>
              <a:rPr lang="en-US"/>
            </a:br>
            <a:br>
              <a:rPr lang="en-US"/>
            </a:br>
            <a:r>
              <a:rPr lang="en-US"/>
              <a:t>       </a:t>
            </a:r>
            <a:r>
              <a:rPr lang="en-US">
                <a:solidFill>
                  <a:srgbClr val="002060"/>
                </a:solidFill>
              </a:rPr>
              <a:t>      Introduction </a:t>
            </a:r>
            <a:br>
              <a:rPr lang="en-US"/>
            </a:br>
            <a:br>
              <a:rPr lang="en-US"/>
            </a:br>
            <a:br>
              <a:rPr lang="en-US"/>
            </a:br>
            <a:endParaRPr lang="en-US"/>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331" y="1325981"/>
            <a:ext cx="7587504" cy="5239967"/>
          </a:xfrm>
        </p:spPr>
        <p:txBody>
          <a:bodyPr/>
          <a:lstStyle/>
          <a:p>
            <a:endParaRPr lang="en-US">
              <a:solidFill>
                <a:srgbClr val="000000"/>
              </a:solidFill>
              <a:ea typeface="+mn-lt"/>
              <a:cs typeface="+mn-lt"/>
            </a:endParaRPr>
          </a:p>
          <a:p>
            <a:pPr marL="285750" indent="-285750">
              <a:buFont typeface="Wingdings" panose="05020102010507070707" pitchFamily="18" charset="2"/>
              <a:buChar char="q"/>
            </a:pPr>
            <a:r>
              <a:rPr lang="en-US" sz="2000">
                <a:solidFill>
                  <a:srgbClr val="000000"/>
                </a:solidFill>
                <a:ea typeface="+mn-lt"/>
                <a:cs typeface="+mn-lt"/>
              </a:rPr>
              <a:t> Pregnant women in the US are increasingly using opioids for pain relief, raising public health concerns</a:t>
            </a:r>
            <a:r>
              <a:rPr lang="en-US" sz="2000" baseline="30000">
                <a:solidFill>
                  <a:schemeClr val="tx1"/>
                </a:solidFill>
                <a:latin typeface="Gill Sans MT"/>
                <a:cs typeface="Times New Roman"/>
              </a:rPr>
              <a:t>(1)</a:t>
            </a:r>
            <a:r>
              <a:rPr lang="en-US" sz="2000">
                <a:solidFill>
                  <a:schemeClr val="tx1"/>
                </a:solidFill>
                <a:latin typeface="Gill Sans MT"/>
                <a:cs typeface="Times New Roman"/>
              </a:rPr>
              <a:t>.</a:t>
            </a:r>
            <a:r>
              <a:rPr lang="en-US" sz="2000">
                <a:solidFill>
                  <a:srgbClr val="000000"/>
                </a:solidFill>
                <a:latin typeface="Gill Sans MT"/>
                <a:cs typeface="Times New Roman"/>
              </a:rPr>
              <a:t>  </a:t>
            </a:r>
            <a:endParaRPr lang="en-US" sz="2000">
              <a:solidFill>
                <a:srgbClr val="404040"/>
              </a:solidFill>
              <a:latin typeface="Gill Sans MT"/>
              <a:cs typeface="Times New Roman"/>
            </a:endParaRPr>
          </a:p>
          <a:p>
            <a:pPr marL="285750" indent="-285750">
              <a:buFont typeface="Wingdings" panose="05020102010507070707" pitchFamily="18" charset="2"/>
              <a:buChar char="q"/>
            </a:pPr>
            <a:r>
              <a:rPr lang="en-US" sz="2000">
                <a:solidFill>
                  <a:srgbClr val="000000"/>
                </a:solidFill>
                <a:latin typeface="Gill Sans MT"/>
                <a:cs typeface="Times New Roman"/>
              </a:rPr>
              <a:t> </a:t>
            </a:r>
            <a:r>
              <a:rPr lang="en-US" sz="2000">
                <a:solidFill>
                  <a:srgbClr val="000000"/>
                </a:solidFill>
                <a:ea typeface="+mn-lt"/>
                <a:cs typeface="+mn-lt"/>
              </a:rPr>
              <a:t> </a:t>
            </a:r>
            <a:r>
              <a:rPr lang="en-US" sz="2000">
                <a:solidFill>
                  <a:srgbClr val="000000"/>
                </a:solidFill>
                <a:latin typeface="Gill Sans MT"/>
                <a:cs typeface="Times New Roman"/>
              </a:rPr>
              <a:t>Over the past ten years, </a:t>
            </a:r>
            <a:r>
              <a:rPr lang="en-US" sz="2000">
                <a:solidFill>
                  <a:srgbClr val="000000"/>
                </a:solidFill>
                <a:ea typeface="+mn-lt"/>
                <a:cs typeface="+mn-lt"/>
              </a:rPr>
              <a:t>Opioid use in pregnancy has risen, leading to a spike in negative health outcomes for mothers and babies</a:t>
            </a:r>
            <a:r>
              <a:rPr lang="en-US" sz="2000" baseline="30000">
                <a:solidFill>
                  <a:srgbClr val="000000"/>
                </a:solidFill>
                <a:ea typeface="+mn-lt"/>
                <a:cs typeface="Times New Roman"/>
              </a:rPr>
              <a:t>(8)</a:t>
            </a:r>
            <a:r>
              <a:rPr lang="en-US" sz="2000">
                <a:solidFill>
                  <a:srgbClr val="000000"/>
                </a:solidFill>
                <a:ea typeface="+mn-lt"/>
                <a:cs typeface="Times New Roman"/>
              </a:rPr>
              <a:t>.</a:t>
            </a:r>
            <a:endParaRPr lang="en-US" sz="2000">
              <a:solidFill>
                <a:srgbClr val="000000"/>
              </a:solidFill>
              <a:cs typeface="Times New Roman"/>
            </a:endParaRPr>
          </a:p>
          <a:p>
            <a:pPr marL="285750" indent="-285750">
              <a:buFont typeface="Wingdings" panose="05020102010507070707" pitchFamily="18" charset="2"/>
              <a:buChar char="q"/>
            </a:pPr>
            <a:r>
              <a:rPr lang="en-US" sz="2000">
                <a:solidFill>
                  <a:srgbClr val="000000"/>
                </a:solidFill>
                <a:latin typeface="Gill Sans MT"/>
                <a:cs typeface="Times New Roman"/>
              </a:rPr>
              <a:t>As per CDC, preterm birth, stillbirth, low fetal growth, certain birth and congenital abnormalities, placenta-mediated problems, and Neonatal Abstinence Syndrome (NAS) have all been related to opioid exposure </a:t>
            </a:r>
            <a:r>
              <a:rPr lang="en-US" sz="2000" baseline="30000">
                <a:solidFill>
                  <a:srgbClr val="000000"/>
                </a:solidFill>
                <a:latin typeface="Gill Sans MT"/>
                <a:cs typeface="Times New Roman"/>
              </a:rPr>
              <a:t>(2,12</a:t>
            </a:r>
            <a:r>
              <a:rPr lang="en-US" sz="2000" baseline="30000">
                <a:solidFill>
                  <a:srgbClr val="1155CC"/>
                </a:solidFill>
                <a:latin typeface="Gill Sans MT"/>
                <a:cs typeface="Times New Roman"/>
                <a:hlinkClick r:id="rId3"/>
              </a:rPr>
              <a:t>)</a:t>
            </a:r>
            <a:r>
              <a:rPr lang="en-US" sz="2000">
                <a:solidFill>
                  <a:srgbClr val="000000"/>
                </a:solidFill>
                <a:latin typeface="Gill Sans MT"/>
                <a:cs typeface="Times New Roman"/>
              </a:rPr>
              <a:t>. </a:t>
            </a:r>
          </a:p>
          <a:p>
            <a:pPr marL="285750" indent="-285750">
              <a:buFont typeface="Wingdings" panose="05020102010507070707" pitchFamily="18" charset="2"/>
              <a:buChar char="q"/>
            </a:pPr>
            <a:r>
              <a:rPr lang="en-US" sz="2000">
                <a:solidFill>
                  <a:srgbClr val="000000"/>
                </a:solidFill>
                <a:latin typeface="Gill Sans MT"/>
                <a:cs typeface="Times New Roman"/>
              </a:rPr>
              <a:t> </a:t>
            </a:r>
            <a:r>
              <a:rPr lang="en-US" sz="2000">
                <a:solidFill>
                  <a:srgbClr val="000000"/>
                </a:solidFill>
                <a:latin typeface="Gill Sans MT"/>
                <a:ea typeface="+mn-lt"/>
                <a:cs typeface="Times New Roman"/>
              </a:rPr>
              <a:t>Studies have shown that opioids can cross the placenta and affect fetuses </a:t>
            </a:r>
            <a:r>
              <a:rPr lang="en-US" sz="2000" baseline="30000">
                <a:solidFill>
                  <a:srgbClr val="1155CC"/>
                </a:solidFill>
                <a:latin typeface="Gill Sans MT"/>
                <a:ea typeface="+mn-lt"/>
                <a:cs typeface="Times New Roman"/>
                <a:hlinkClick r:id="rId4"/>
              </a:rPr>
              <a:t>(1</a:t>
            </a:r>
            <a:r>
              <a:rPr lang="en-US" sz="2000" baseline="30000">
                <a:solidFill>
                  <a:srgbClr val="000000"/>
                </a:solidFill>
                <a:latin typeface="Gill Sans MT"/>
                <a:ea typeface="+mn-lt"/>
                <a:cs typeface="Times New Roman"/>
              </a:rPr>
              <a:t>,4</a:t>
            </a:r>
            <a:r>
              <a:rPr lang="en-US" sz="2000" baseline="30000">
                <a:solidFill>
                  <a:srgbClr val="1155CC"/>
                </a:solidFill>
                <a:latin typeface="Gill Sans MT"/>
                <a:ea typeface="+mn-lt"/>
                <a:cs typeface="Times New Roman"/>
                <a:hlinkClick r:id="rId5"/>
              </a:rPr>
              <a:t>)</a:t>
            </a:r>
            <a:r>
              <a:rPr lang="en-US" sz="2000">
                <a:solidFill>
                  <a:srgbClr val="000000"/>
                </a:solidFill>
                <a:latin typeface="Gill Sans MT"/>
                <a:ea typeface="+mn-lt"/>
                <a:cs typeface="Times New Roman"/>
              </a:rPr>
              <a:t>. </a:t>
            </a:r>
            <a:endParaRPr lang="en-US" sz="2000" baseline="30000">
              <a:solidFill>
                <a:srgbClr val="1155CC"/>
              </a:solidFill>
              <a:latin typeface="Gill Sans MT"/>
              <a:ea typeface="+mn-lt"/>
              <a:cs typeface="Times New Roman"/>
            </a:endParaRPr>
          </a:p>
          <a:p>
            <a:pPr marL="285750" indent="-285750">
              <a:buFont typeface="Wingdings" panose="05020102010507070707" pitchFamily="18" charset="2"/>
              <a:buChar char="q"/>
            </a:pPr>
            <a:r>
              <a:rPr lang="en-US" sz="2000">
                <a:solidFill>
                  <a:srgbClr val="000000"/>
                </a:solidFill>
                <a:latin typeface="Gill Sans MT"/>
                <a:ea typeface="+mn-lt"/>
                <a:cs typeface="Times New Roman"/>
              </a:rPr>
              <a:t>According to a study, children who were exposed to opioids during pregnancy or who have a history of NAS may not develop as well as children who were not exposed to opioids</a:t>
            </a:r>
            <a:r>
              <a:rPr lang="en-US" sz="2000" baseline="30000">
                <a:solidFill>
                  <a:srgbClr val="000000"/>
                </a:solidFill>
                <a:latin typeface="Gill Sans MT"/>
                <a:ea typeface="+mn-lt"/>
                <a:cs typeface="Times New Roman"/>
              </a:rPr>
              <a:t>(5)</a:t>
            </a:r>
            <a:r>
              <a:rPr lang="en-US" sz="2000">
                <a:solidFill>
                  <a:srgbClr val="000000"/>
                </a:solidFill>
                <a:latin typeface="Gill Sans MT"/>
                <a:ea typeface="+mn-lt"/>
                <a:cs typeface="Times New Roman"/>
              </a:rPr>
              <a:t> </a:t>
            </a:r>
            <a:endParaRPr lang="en-US" sz="2000" baseline="30000">
              <a:solidFill>
                <a:srgbClr val="1155CC"/>
              </a:solidFill>
              <a:latin typeface="Gill Sans MT"/>
              <a:ea typeface="+mn-lt"/>
              <a:cs typeface="Times New Roman"/>
            </a:endParaRPr>
          </a:p>
          <a:p>
            <a:pPr marL="285750" indent="-285750">
              <a:buFont typeface="Wingdings" panose="05020102010507070707" pitchFamily="18" charset="2"/>
              <a:buChar char="q"/>
            </a:pPr>
            <a:endParaRPr lang="en-US" sz="2000" baseline="30000">
              <a:solidFill>
                <a:srgbClr val="1155CC"/>
              </a:solidFill>
              <a:latin typeface="Gill Sans MT"/>
              <a:ea typeface="+mn-lt"/>
              <a:cs typeface="Times New Roman"/>
            </a:endParaRPr>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6"/>
          <a:srcRect t="354" b="354"/>
          <a:stretch/>
        </p:blipFill>
        <p:spPr>
          <a:xfrm>
            <a:off x="7582936" y="800143"/>
            <a:ext cx="4397034" cy="5738900"/>
          </a:xfrm>
        </p:spPr>
      </p:pic>
    </p:spTree>
    <p:extLst>
      <p:ext uri="{BB962C8B-B14F-4D97-AF65-F5344CB8AC3E}">
        <p14:creationId xmlns:p14="http://schemas.microsoft.com/office/powerpoint/2010/main" val="16053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9040E9-B168-4881-0FB2-8CD7FA47F3FB}"/>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Introduction cont.,</a:t>
            </a:r>
          </a:p>
        </p:txBody>
      </p:sp>
      <p:sp>
        <p:nvSpPr>
          <p:cNvPr id="25" name="Content Placeholder 2">
            <a:extLst>
              <a:ext uri="{FF2B5EF4-FFF2-40B4-BE49-F238E27FC236}">
                <a16:creationId xmlns:a16="http://schemas.microsoft.com/office/drawing/2014/main" id="{97163E81-680E-7950-A096-51F50A675E0D}"/>
              </a:ext>
            </a:extLst>
          </p:cNvPr>
          <p:cNvSpPr>
            <a:spLocks noGrp="1"/>
          </p:cNvSpPr>
          <p:nvPr>
            <p:ph idx="1"/>
          </p:nvPr>
        </p:nvSpPr>
        <p:spPr>
          <a:xfrm>
            <a:off x="4147889" y="711396"/>
            <a:ext cx="7596754" cy="5691689"/>
          </a:xfrm>
        </p:spPr>
        <p:txBody>
          <a:bodyPr>
            <a:normAutofit/>
          </a:bodyPr>
          <a:lstStyle/>
          <a:p>
            <a:pPr marL="285750" indent="-285750">
              <a:lnSpc>
                <a:spcPct val="90000"/>
              </a:lnSpc>
              <a:buFont typeface="Wingdings,Sans-Serif" panose="05020102010507070707" pitchFamily="18" charset="2"/>
              <a:buChar char="q"/>
            </a:pPr>
            <a:r>
              <a:rPr lang="en-US" sz="2000">
                <a:latin typeface="Gill Sans MT"/>
                <a:cs typeface="Times New Roman"/>
              </a:rPr>
              <a:t>While some articles</a:t>
            </a:r>
            <a:r>
              <a:rPr lang="en-US" sz="2000" baseline="30000">
                <a:latin typeface="Gill Sans MT"/>
                <a:cs typeface="Times New Roman"/>
              </a:rPr>
              <a:t>(1,4,5,6,8,9)</a:t>
            </a:r>
            <a:r>
              <a:rPr lang="en-US" sz="2000">
                <a:latin typeface="Gill Sans MT"/>
                <a:cs typeface="Times New Roman"/>
              </a:rPr>
              <a:t> highlight prenatal opioid use to birth problems (preterm birth, stillbirth) and NAS, but the long-term health impacts on mothers and babies are unknown.</a:t>
            </a:r>
          </a:p>
          <a:p>
            <a:pPr marL="285750" indent="-285750">
              <a:lnSpc>
                <a:spcPct val="90000"/>
              </a:lnSpc>
              <a:buFont typeface="Wingdings,Sans-Serif" panose="05020102010507070707" pitchFamily="18" charset="2"/>
              <a:buChar char="q"/>
            </a:pPr>
            <a:r>
              <a:rPr lang="en-US" sz="2000">
                <a:latin typeface="Gill Sans MT"/>
                <a:cs typeface="Times New Roman"/>
              </a:rPr>
              <a:t>Variability in the study results throughout these research articles</a:t>
            </a:r>
            <a:r>
              <a:rPr lang="en-US" sz="2000" baseline="30000">
                <a:latin typeface="Gill Sans MT"/>
                <a:cs typeface="Times New Roman"/>
              </a:rPr>
              <a:t>(1,4,5,6,8,9)</a:t>
            </a:r>
            <a:r>
              <a:rPr lang="en-US" sz="2000">
                <a:latin typeface="Gill Sans MT"/>
                <a:cs typeface="Times New Roman"/>
              </a:rPr>
              <a:t> points to gaps in the knowledge about the scope and particular consequences of opioid exposure during pregnancy. </a:t>
            </a:r>
          </a:p>
          <a:p>
            <a:pPr marL="285750" indent="-285750">
              <a:lnSpc>
                <a:spcPct val="90000"/>
              </a:lnSpc>
              <a:buFont typeface="Wingdings,Sans-Serif" panose="05020102010507070707" pitchFamily="18" charset="2"/>
              <a:buChar char="q"/>
            </a:pPr>
            <a:r>
              <a:rPr lang="en-US" sz="2000">
                <a:latin typeface="Gill Sans MT"/>
                <a:cs typeface="Times New Roman"/>
              </a:rPr>
              <a:t>This suggests a need for further research to establish a clearer understanding of the extent of these associations and the factors contributing to them.</a:t>
            </a:r>
          </a:p>
          <a:p>
            <a:pPr marL="285750" indent="-285750">
              <a:lnSpc>
                <a:spcPct val="90000"/>
              </a:lnSpc>
              <a:buFont typeface="Wingdings,Sans-Serif" panose="05020102010507070707" pitchFamily="18" charset="2"/>
              <a:buChar char="q"/>
            </a:pPr>
            <a:r>
              <a:rPr lang="en-US" sz="2000" b="1">
                <a:latin typeface="Gill Sans MT"/>
                <a:cs typeface="Times New Roman"/>
              </a:rPr>
              <a:t>Practical implications: </a:t>
            </a:r>
            <a:r>
              <a:rPr lang="en-US" sz="2000">
                <a:latin typeface="Gill Sans MT"/>
                <a:cs typeface="Times New Roman"/>
              </a:rPr>
              <a:t>can help inform the development of interventions aimed at addressing the needs of pregnant individuals with opioid addiction and educate healthcare professionals on how to prescribe opioids more judiciously during pregnancy and how to treat pregnant patients with Opioid Use Disorder (OUD) or addiction. </a:t>
            </a:r>
          </a:p>
          <a:p>
            <a:pPr marL="0" indent="0">
              <a:lnSpc>
                <a:spcPct val="90000"/>
              </a:lnSpc>
              <a:buNone/>
            </a:pPr>
            <a:br>
              <a:rPr lang="en-US"/>
            </a:br>
            <a:endParaRPr lang="en-US"/>
          </a:p>
        </p:txBody>
      </p:sp>
    </p:spTree>
    <p:extLst>
      <p:ext uri="{BB962C8B-B14F-4D97-AF65-F5344CB8AC3E}">
        <p14:creationId xmlns:p14="http://schemas.microsoft.com/office/powerpoint/2010/main" val="204597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81058B-7035-475E-7010-E00754716D80}"/>
              </a:ext>
            </a:extLst>
          </p:cNvPr>
          <p:cNvSpPr>
            <a:spLocks noGrp="1"/>
          </p:cNvSpPr>
          <p:nvPr>
            <p:ph type="title"/>
          </p:nvPr>
        </p:nvSpPr>
        <p:spPr>
          <a:xfrm>
            <a:off x="581192" y="1073231"/>
            <a:ext cx="3219127" cy="4711539"/>
          </a:xfrm>
        </p:spPr>
        <p:txBody>
          <a:bodyPr anchor="ctr">
            <a:normAutofit/>
          </a:bodyPr>
          <a:lstStyle/>
          <a:p>
            <a:r>
              <a:rPr lang="en-US">
                <a:solidFill>
                  <a:schemeClr val="bg1">
                    <a:lumMod val="85000"/>
                    <a:lumOff val="15000"/>
                  </a:schemeClr>
                </a:solidFill>
              </a:rPr>
              <a:t>Literature synthesis</a:t>
            </a:r>
          </a:p>
        </p:txBody>
      </p:sp>
      <p:sp>
        <p:nvSpPr>
          <p:cNvPr id="15" name="Rectangle 14">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9959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28A0682-3C39-C39B-38EE-29E533317C8E}"/>
              </a:ext>
            </a:extLst>
          </p:cNvPr>
          <p:cNvSpPr>
            <a:spLocks noGrp="1"/>
          </p:cNvSpPr>
          <p:nvPr>
            <p:ph idx="1"/>
          </p:nvPr>
        </p:nvSpPr>
        <p:spPr>
          <a:xfrm>
            <a:off x="4243011" y="1073230"/>
            <a:ext cx="7497364" cy="4977636"/>
          </a:xfrm>
        </p:spPr>
        <p:txBody>
          <a:bodyPr>
            <a:normAutofit fontScale="92500" lnSpcReduction="10000"/>
          </a:bodyPr>
          <a:lstStyle/>
          <a:p>
            <a:pPr marL="305435" indent="-305435">
              <a:lnSpc>
                <a:spcPct val="90000"/>
              </a:lnSpc>
            </a:pPr>
            <a:r>
              <a:rPr lang="en-US" sz="2000">
                <a:solidFill>
                  <a:srgbClr val="FFFFFF"/>
                </a:solidFill>
                <a:latin typeface="Gill Sans MT"/>
                <a:cs typeface="Times New Roman"/>
              </a:rPr>
              <a:t>The link between exposure to opioid analgesics during pregnancy and adverse consequences like increased chances of stillbirth, preterm birth, and NAS- Article 1</a:t>
            </a:r>
            <a:r>
              <a:rPr lang="en-US" sz="2000" baseline="30000">
                <a:solidFill>
                  <a:srgbClr val="FFFFFF"/>
                </a:solidFill>
                <a:latin typeface="Gill Sans MT"/>
                <a:cs typeface="Times New Roman"/>
              </a:rPr>
              <a:t>(1)</a:t>
            </a:r>
            <a:endParaRPr lang="en-US" sz="2000" baseline="30000">
              <a:solidFill>
                <a:srgbClr val="FFFFFF"/>
              </a:solidFill>
            </a:endParaRPr>
          </a:p>
          <a:p>
            <a:pPr marL="305435" indent="-305435">
              <a:lnSpc>
                <a:spcPct val="90000"/>
              </a:lnSpc>
            </a:pPr>
            <a:r>
              <a:rPr lang="en-US" sz="2000">
                <a:solidFill>
                  <a:srgbClr val="FFFFFF"/>
                </a:solidFill>
                <a:latin typeface="Gill Sans MT"/>
                <a:cs typeface="Times New Roman"/>
              </a:rPr>
              <a:t>Relation between the opioid exposure during pregnancy and its adverse outcomes on maternal and child health outcomes- article 2,3,6</a:t>
            </a:r>
            <a:r>
              <a:rPr lang="en-US" sz="2000" baseline="30000">
                <a:solidFill>
                  <a:srgbClr val="FFFFFF"/>
                </a:solidFill>
                <a:latin typeface="Gill Sans MT"/>
                <a:cs typeface="Times New Roman"/>
              </a:rPr>
              <a:t>(2,3,6)</a:t>
            </a:r>
          </a:p>
          <a:p>
            <a:pPr marL="305435" indent="-305435">
              <a:lnSpc>
                <a:spcPct val="90000"/>
              </a:lnSpc>
            </a:pPr>
            <a:r>
              <a:rPr lang="en-US" sz="2000">
                <a:solidFill>
                  <a:srgbClr val="FFFFFF"/>
                </a:solidFill>
                <a:latin typeface="Gill Sans MT"/>
                <a:cs typeface="Times New Roman"/>
              </a:rPr>
              <a:t>Includes additional variables like amount, duration, and timing of opioid usage- article 2</a:t>
            </a:r>
            <a:r>
              <a:rPr lang="en-US" sz="2000" baseline="30000">
                <a:solidFill>
                  <a:srgbClr val="FFFFFF"/>
                </a:solidFill>
                <a:latin typeface="Gill Sans MT"/>
                <a:cs typeface="Times New Roman"/>
              </a:rPr>
              <a:t>(2)</a:t>
            </a:r>
          </a:p>
          <a:p>
            <a:pPr marL="305435" indent="-305435">
              <a:lnSpc>
                <a:spcPct val="90000"/>
              </a:lnSpc>
            </a:pPr>
            <a:r>
              <a:rPr lang="en-US" sz="2000">
                <a:solidFill>
                  <a:srgbClr val="FFFFFF"/>
                </a:solidFill>
                <a:latin typeface="Gill Sans MT"/>
                <a:cs typeface="Times New Roman"/>
              </a:rPr>
              <a:t>Reveals a link between preterm delivery and small-for-gestational-age newborns and prenatal exposure to prescription opioid analgesics- article 3</a:t>
            </a:r>
            <a:r>
              <a:rPr lang="en-US" sz="2000" baseline="30000">
                <a:solidFill>
                  <a:srgbClr val="FFFFFF"/>
                </a:solidFill>
                <a:latin typeface="Gill Sans MT"/>
                <a:cs typeface="Times New Roman"/>
              </a:rPr>
              <a:t>(3)</a:t>
            </a:r>
          </a:p>
          <a:p>
            <a:pPr marL="305435" indent="-305435">
              <a:lnSpc>
                <a:spcPct val="90000"/>
              </a:lnSpc>
            </a:pPr>
            <a:r>
              <a:rPr lang="en-US" sz="2000">
                <a:solidFill>
                  <a:srgbClr val="FFFFFF"/>
                </a:solidFill>
                <a:latin typeface="Gill Sans MT"/>
                <a:cs typeface="Times New Roman"/>
              </a:rPr>
              <a:t>Focuses on additional variables including physical and neurodevelopmental disorders in affected children in a sample of urban, high-risk, low-income mother child-pairs- article 6</a:t>
            </a:r>
            <a:r>
              <a:rPr lang="en-US" sz="2000" baseline="30000">
                <a:solidFill>
                  <a:srgbClr val="FFFFFF"/>
                </a:solidFill>
                <a:latin typeface="Gill Sans MT"/>
                <a:cs typeface="Times New Roman"/>
              </a:rPr>
              <a:t>(6)</a:t>
            </a:r>
          </a:p>
          <a:p>
            <a:pPr marL="305435" indent="-305435">
              <a:lnSpc>
                <a:spcPct val="90000"/>
              </a:lnSpc>
            </a:pPr>
            <a:r>
              <a:rPr lang="en-US" sz="2000">
                <a:solidFill>
                  <a:srgbClr val="FFFFFF"/>
                </a:solidFill>
                <a:latin typeface="Gill Sans MT"/>
                <a:cs typeface="Times New Roman"/>
              </a:rPr>
              <a:t>Highlights the complexities and challenges associated with opioid usage during pregnancy and its impact on maternal and neonatal health- article 4, 8</a:t>
            </a:r>
            <a:r>
              <a:rPr lang="en-US" sz="2000" baseline="30000">
                <a:solidFill>
                  <a:srgbClr val="FFFFFF"/>
                </a:solidFill>
                <a:latin typeface="Gill Sans MT"/>
                <a:cs typeface="Times New Roman"/>
              </a:rPr>
              <a:t>(4,8)</a:t>
            </a:r>
          </a:p>
          <a:p>
            <a:pPr marL="0" indent="0">
              <a:lnSpc>
                <a:spcPct val="90000"/>
              </a:lnSpc>
              <a:buNone/>
            </a:pPr>
            <a:endParaRPr lang="en-US" sz="2000">
              <a:solidFill>
                <a:srgbClr val="FFFFFF"/>
              </a:solidFill>
              <a:latin typeface="Gill Sans MT"/>
              <a:cs typeface="Times New Roman"/>
            </a:endParaRPr>
          </a:p>
        </p:txBody>
      </p:sp>
    </p:spTree>
    <p:extLst>
      <p:ext uri="{BB962C8B-B14F-4D97-AF65-F5344CB8AC3E}">
        <p14:creationId xmlns:p14="http://schemas.microsoft.com/office/powerpoint/2010/main" val="29024903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F8FB-41F7-C50F-9BD7-CB2C32D4AC26}"/>
              </a:ext>
            </a:extLst>
          </p:cNvPr>
          <p:cNvSpPr>
            <a:spLocks noGrp="1"/>
          </p:cNvSpPr>
          <p:nvPr>
            <p:ph type="title"/>
          </p:nvPr>
        </p:nvSpPr>
        <p:spPr>
          <a:xfrm>
            <a:off x="581192" y="702156"/>
            <a:ext cx="11029616" cy="656530"/>
          </a:xfrm>
        </p:spPr>
        <p:txBody>
          <a:bodyPr/>
          <a:lstStyle/>
          <a:p>
            <a:r>
              <a:rPr lang="en-US"/>
              <a:t>Literature synthesis contd.,</a:t>
            </a:r>
          </a:p>
        </p:txBody>
      </p:sp>
      <p:sp>
        <p:nvSpPr>
          <p:cNvPr id="3" name="Content Placeholder 2">
            <a:extLst>
              <a:ext uri="{FF2B5EF4-FFF2-40B4-BE49-F238E27FC236}">
                <a16:creationId xmlns:a16="http://schemas.microsoft.com/office/drawing/2014/main" id="{4C59BCD0-D2F0-1FF0-8415-CB5015732C05}"/>
              </a:ext>
            </a:extLst>
          </p:cNvPr>
          <p:cNvSpPr>
            <a:spLocks noGrp="1"/>
          </p:cNvSpPr>
          <p:nvPr>
            <p:ph idx="1"/>
          </p:nvPr>
        </p:nvSpPr>
        <p:spPr>
          <a:xfrm>
            <a:off x="254622" y="1530483"/>
            <a:ext cx="11525518" cy="4807725"/>
          </a:xfrm>
        </p:spPr>
        <p:txBody>
          <a:bodyPr>
            <a:normAutofit fontScale="92500" lnSpcReduction="10000"/>
          </a:bodyPr>
          <a:lstStyle/>
          <a:p>
            <a:pPr marL="476250" lvl="1" indent="-285750">
              <a:lnSpc>
                <a:spcPct val="90000"/>
              </a:lnSpc>
              <a:buFont typeface="Wingdings" panose="05020102010507070707" pitchFamily="18" charset="2"/>
              <a:buChar char="§"/>
            </a:pPr>
            <a:r>
              <a:rPr lang="en-US" sz="2000" dirty="0">
                <a:solidFill>
                  <a:srgbClr val="252525"/>
                </a:solidFill>
                <a:latin typeface="Gill Sans MT"/>
                <a:ea typeface="+mn-lt"/>
                <a:cs typeface="Times New Roman"/>
              </a:rPr>
              <a:t>Evaluates that overall opioid medications do not show an increased risk of major malformations during pregnancy-article 4</a:t>
            </a:r>
            <a:r>
              <a:rPr lang="en-US" sz="2000" baseline="30000" dirty="0">
                <a:solidFill>
                  <a:srgbClr val="252525"/>
                </a:solidFill>
                <a:latin typeface="Gill Sans MT"/>
                <a:ea typeface="+mn-lt"/>
                <a:cs typeface="Times New Roman"/>
              </a:rPr>
              <a:t>(4)</a:t>
            </a:r>
            <a:endParaRPr lang="en-US" sz="2000">
              <a:solidFill>
                <a:srgbClr val="000000"/>
              </a:solidFill>
              <a:ea typeface="+mn-lt"/>
              <a:cs typeface="+mn-lt"/>
            </a:endParaRPr>
          </a:p>
          <a:p>
            <a:pPr marL="476250" lvl="1" indent="-285750">
              <a:lnSpc>
                <a:spcPct val="90000"/>
              </a:lnSpc>
              <a:buFont typeface="Wingdings" panose="05020102010507070707" pitchFamily="18" charset="2"/>
              <a:buChar char="§"/>
            </a:pPr>
            <a:r>
              <a:rPr lang="en-US" sz="2000" dirty="0">
                <a:solidFill>
                  <a:srgbClr val="252525"/>
                </a:solidFill>
                <a:ea typeface="+mn-lt"/>
                <a:cs typeface="+mn-lt"/>
              </a:rPr>
              <a:t>Focuses on the problems of opiate usage during pregnancy, particularly methadone and buprenorphine- article 8</a:t>
            </a:r>
            <a:endParaRPr lang="en-US" sz="2000" baseline="30000">
              <a:solidFill>
                <a:srgbClr val="000000"/>
              </a:solidFill>
              <a:ea typeface="+mn-lt"/>
              <a:cs typeface="+mn-lt"/>
            </a:endParaRPr>
          </a:p>
          <a:p>
            <a:pPr marL="476250" lvl="1" indent="-285750">
              <a:lnSpc>
                <a:spcPct val="90000"/>
              </a:lnSpc>
              <a:buFont typeface="Wingdings" panose="05020102010507070707" pitchFamily="18" charset="2"/>
              <a:buChar char="§"/>
            </a:pPr>
            <a:r>
              <a:rPr lang="en-US" sz="2000" dirty="0">
                <a:solidFill>
                  <a:srgbClr val="252525"/>
                </a:solidFill>
                <a:ea typeface="+mn-lt"/>
                <a:cs typeface="+mn-lt"/>
              </a:rPr>
              <a:t>Indicates the need for more research to come up with new ways to help women and their children's health in the longer term by </a:t>
            </a:r>
            <a:r>
              <a:rPr lang="en-US" sz="2000">
                <a:solidFill>
                  <a:srgbClr val="252525"/>
                </a:solidFill>
                <a:ea typeface="+mn-lt"/>
                <a:cs typeface="+mn-lt"/>
              </a:rPr>
              <a:t>preventing these adverse effects-article 5</a:t>
            </a:r>
            <a:r>
              <a:rPr lang="en-US" sz="2000" baseline="30000">
                <a:solidFill>
                  <a:srgbClr val="252525"/>
                </a:solidFill>
                <a:ea typeface="+mn-lt"/>
                <a:cs typeface="+mn-lt"/>
              </a:rPr>
              <a:t>(5)</a:t>
            </a:r>
            <a:endParaRPr lang="en-US" sz="2000" baseline="30000" dirty="0">
              <a:ea typeface="+mn-lt"/>
              <a:cs typeface="+mn-lt"/>
            </a:endParaRPr>
          </a:p>
          <a:p>
            <a:pPr marL="476250" lvl="1" indent="-285750">
              <a:lnSpc>
                <a:spcPct val="90000"/>
              </a:lnSpc>
              <a:buFont typeface="Wingdings" panose="05020102010507070707" pitchFamily="18" charset="2"/>
              <a:buChar char="§"/>
            </a:pPr>
            <a:r>
              <a:rPr lang="en-US" sz="2000" dirty="0">
                <a:ea typeface="+mn-lt"/>
                <a:cs typeface="+mn-lt"/>
              </a:rPr>
              <a:t>Findings show that using opioids (buprenorphine and methadone) during pregnancy was connected to a higher rate of adverse birth outcomes. Smoking was the main cause of this rise in rates-article 7</a:t>
            </a:r>
            <a:r>
              <a:rPr lang="en-US" sz="2000" baseline="30000" dirty="0">
                <a:ea typeface="+mn-lt"/>
                <a:cs typeface="+mn-lt"/>
              </a:rPr>
              <a:t>(7)</a:t>
            </a:r>
            <a:endParaRPr lang="en-US" sz="2000" baseline="30000">
              <a:solidFill>
                <a:srgbClr val="404040"/>
              </a:solidFill>
              <a:latin typeface="Gill Sans MT"/>
              <a:cs typeface="Times New Roman"/>
            </a:endParaRPr>
          </a:p>
          <a:p>
            <a:pPr marL="476250" lvl="1" indent="-285750">
              <a:lnSpc>
                <a:spcPct val="90000"/>
              </a:lnSpc>
              <a:buFont typeface="Wingdings" panose="05020102010507070707" pitchFamily="18" charset="2"/>
              <a:buChar char="§"/>
            </a:pPr>
            <a:r>
              <a:rPr lang="en-US" sz="2000" dirty="0">
                <a:solidFill>
                  <a:srgbClr val="252525"/>
                </a:solidFill>
                <a:latin typeface="Gill Sans MT"/>
                <a:cs typeface="Times New Roman"/>
              </a:rPr>
              <a:t>Highlights the importance of addressing maternal mental health in NAS and long-term prenatal opioid exposure (LTPOE) to optimize care outcomes- article 9</a:t>
            </a:r>
            <a:r>
              <a:rPr lang="en-US" sz="2000" baseline="30000" dirty="0">
                <a:solidFill>
                  <a:srgbClr val="252525"/>
                </a:solidFill>
                <a:latin typeface="Gill Sans MT"/>
                <a:cs typeface="Times New Roman"/>
              </a:rPr>
              <a:t>(9)</a:t>
            </a:r>
            <a:endParaRPr lang="en-US" sz="2000" baseline="30000">
              <a:solidFill>
                <a:srgbClr val="404040"/>
              </a:solidFill>
              <a:latin typeface="Gill Sans MT"/>
              <a:cs typeface="Times New Roman"/>
            </a:endParaRPr>
          </a:p>
          <a:p>
            <a:pPr marL="476250" lvl="1" indent="-285750">
              <a:lnSpc>
                <a:spcPct val="90000"/>
              </a:lnSpc>
              <a:buFont typeface="Wingdings" panose="05020102010507070707" pitchFamily="18" charset="2"/>
              <a:buChar char="§"/>
            </a:pPr>
            <a:r>
              <a:rPr lang="en-US" sz="2000" dirty="0">
                <a:solidFill>
                  <a:srgbClr val="252525"/>
                </a:solidFill>
                <a:latin typeface="Gill Sans MT"/>
                <a:cs typeface="Times New Roman"/>
              </a:rPr>
              <a:t>Revealing the significant impact of prenatal opioid exposure (POE) on neurodevelopment and the urgent need for further research and innovative interventions to address neurological effects- article 10, 11</a:t>
            </a:r>
            <a:r>
              <a:rPr lang="en-US" sz="2000" baseline="30000" dirty="0">
                <a:solidFill>
                  <a:srgbClr val="252525"/>
                </a:solidFill>
                <a:latin typeface="Gill Sans MT"/>
                <a:cs typeface="Times New Roman"/>
              </a:rPr>
              <a:t>(10,11)</a:t>
            </a:r>
          </a:p>
          <a:p>
            <a:pPr marL="476250" lvl="1" indent="-285750">
              <a:lnSpc>
                <a:spcPct val="90000"/>
              </a:lnSpc>
              <a:buFont typeface="Wingdings" panose="05020102010507070707" pitchFamily="18" charset="2"/>
              <a:buChar char="§"/>
            </a:pPr>
            <a:r>
              <a:rPr lang="en-US" sz="2000" dirty="0">
                <a:solidFill>
                  <a:srgbClr val="252525"/>
                </a:solidFill>
                <a:latin typeface="Gill Sans MT"/>
                <a:cs typeface="Times New Roman"/>
              </a:rPr>
              <a:t>Considers additional variables such as neuroanatomical anatomy, cognitive functioning, and visual acuity-article 10</a:t>
            </a:r>
            <a:r>
              <a:rPr lang="en-US" sz="2000" baseline="30000" dirty="0">
                <a:solidFill>
                  <a:srgbClr val="252525"/>
                </a:solidFill>
                <a:latin typeface="Gill Sans MT"/>
                <a:cs typeface="Times New Roman"/>
              </a:rPr>
              <a:t>(10)</a:t>
            </a:r>
            <a:endParaRPr lang="en-US" sz="2000" baseline="30000">
              <a:solidFill>
                <a:srgbClr val="404040"/>
              </a:solidFill>
              <a:latin typeface="Gill Sans MT"/>
              <a:cs typeface="Times New Roman"/>
            </a:endParaRPr>
          </a:p>
          <a:p>
            <a:pPr marL="476250" lvl="1" indent="-285750">
              <a:lnSpc>
                <a:spcPct val="90000"/>
              </a:lnSpc>
              <a:buFont typeface="Wingdings" panose="05020102010507070707" pitchFamily="18" charset="2"/>
              <a:buChar char="§"/>
            </a:pPr>
            <a:r>
              <a:rPr lang="en-US" sz="2000" dirty="0">
                <a:solidFill>
                  <a:srgbClr val="252525"/>
                </a:solidFill>
                <a:latin typeface="Gill Sans MT"/>
                <a:cs typeface="Times New Roman"/>
              </a:rPr>
              <a:t>Highlights the urgent need for innovative diagnostic tools and therapeutic interventions to address the enduring neurological effects of POE- article 11</a:t>
            </a:r>
            <a:r>
              <a:rPr lang="en-US" sz="2000" baseline="30000" dirty="0">
                <a:solidFill>
                  <a:srgbClr val="252525"/>
                </a:solidFill>
                <a:latin typeface="Gill Sans MT"/>
                <a:cs typeface="Times New Roman"/>
              </a:rPr>
              <a:t>(11)</a:t>
            </a:r>
            <a:endParaRPr lang="en-US" sz="2000">
              <a:solidFill>
                <a:srgbClr val="404040"/>
              </a:solidFill>
              <a:latin typeface="Gill Sans MT"/>
              <a:cs typeface="Times New Roman"/>
            </a:endParaRPr>
          </a:p>
        </p:txBody>
      </p:sp>
    </p:spTree>
    <p:extLst>
      <p:ext uri="{BB962C8B-B14F-4D97-AF65-F5344CB8AC3E}">
        <p14:creationId xmlns:p14="http://schemas.microsoft.com/office/powerpoint/2010/main" val="361584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27C9-C6CA-CC4A-0D7F-368BDC1AE91A}"/>
              </a:ext>
            </a:extLst>
          </p:cNvPr>
          <p:cNvSpPr>
            <a:spLocks noGrp="1"/>
          </p:cNvSpPr>
          <p:nvPr>
            <p:ph type="title"/>
          </p:nvPr>
        </p:nvSpPr>
        <p:spPr>
          <a:xfrm>
            <a:off x="581192" y="702156"/>
            <a:ext cx="11029616" cy="789578"/>
          </a:xfrm>
        </p:spPr>
        <p:txBody>
          <a:bodyPr>
            <a:normAutofit/>
          </a:bodyPr>
          <a:lstStyle/>
          <a:p>
            <a:r>
              <a:rPr lang="en-US"/>
              <a:t>Literature synthesis</a:t>
            </a:r>
          </a:p>
        </p:txBody>
      </p:sp>
      <p:graphicFrame>
        <p:nvGraphicFramePr>
          <p:cNvPr id="5" name="Content Placeholder 2">
            <a:extLst>
              <a:ext uri="{FF2B5EF4-FFF2-40B4-BE49-F238E27FC236}">
                <a16:creationId xmlns:a16="http://schemas.microsoft.com/office/drawing/2014/main" id="{4DB91BBD-C02C-5AEC-FB5F-51CA8B629203}"/>
              </a:ext>
            </a:extLst>
          </p:cNvPr>
          <p:cNvGraphicFramePr>
            <a:graphicFrameLocks noGrp="1"/>
          </p:cNvGraphicFramePr>
          <p:nvPr>
            <p:ph idx="1"/>
            <p:extLst>
              <p:ext uri="{D42A27DB-BD31-4B8C-83A1-F6EECF244321}">
                <p14:modId xmlns:p14="http://schemas.microsoft.com/office/powerpoint/2010/main" val="1699987027"/>
              </p:ext>
            </p:extLst>
          </p:nvPr>
        </p:nvGraphicFramePr>
        <p:xfrm>
          <a:off x="387502" y="1482803"/>
          <a:ext cx="11368615" cy="5023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19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a:xfrm>
            <a:off x="107430" y="2365927"/>
            <a:ext cx="2942804" cy="4314910"/>
          </a:xfrm>
        </p:spPr>
        <p:txBody>
          <a:bodyPr/>
          <a:lstStyle/>
          <a:p>
            <a:r>
              <a:rPr lang="en-US"/>
              <a:t>Methodology and sampling</a:t>
            </a:r>
          </a:p>
        </p:txBody>
      </p:sp>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a:xfrm>
            <a:off x="457200" y="670560"/>
            <a:ext cx="11267440" cy="1552582"/>
          </a:xfrm>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a:xfrm>
            <a:off x="3044155" y="2228123"/>
            <a:ext cx="8805404" cy="4180076"/>
          </a:xfrm>
        </p:spPr>
        <p:txBody>
          <a:bodyPr>
            <a:normAutofit/>
          </a:bodyPr>
          <a:lstStyle/>
          <a:p>
            <a:pPr marL="283210" indent="-283210"/>
            <a:r>
              <a:rPr lang="en-US" b="1">
                <a:solidFill>
                  <a:srgbClr val="000000"/>
                </a:solidFill>
                <a:latin typeface="Gill Sans MT"/>
                <a:cs typeface="Times New Roman"/>
              </a:rPr>
              <a:t>Study population: </a:t>
            </a:r>
            <a:r>
              <a:rPr lang="en-US">
                <a:solidFill>
                  <a:srgbClr val="000000"/>
                </a:solidFill>
                <a:latin typeface="Gill Sans MT"/>
                <a:cs typeface="Times New Roman"/>
              </a:rPr>
              <a:t> pregnant individuals who have been exposed to opioids and the neonates born to these mothers.</a:t>
            </a:r>
          </a:p>
          <a:p>
            <a:pPr marL="283210" indent="-283210" algn="just"/>
            <a:r>
              <a:rPr lang="en-US" b="1">
                <a:solidFill>
                  <a:srgbClr val="000000"/>
                </a:solidFill>
                <a:latin typeface="Gill Sans MT"/>
                <a:cs typeface="Times New Roman"/>
              </a:rPr>
              <a:t>Participant enrollment/ data source: </a:t>
            </a:r>
            <a:r>
              <a:rPr lang="en-US">
                <a:solidFill>
                  <a:srgbClr val="000000"/>
                </a:solidFill>
                <a:latin typeface="Gill Sans MT"/>
                <a:cs typeface="Times New Roman"/>
              </a:rPr>
              <a:t>search for the participants through various obstetric clinics, addiction treatment facilities, prenatal care centers, neonatal intensive care units (NICUS), and medical birth registries </a:t>
            </a:r>
            <a:endParaRPr lang="en-US" b="1">
              <a:solidFill>
                <a:srgbClr val="000000"/>
              </a:solidFill>
              <a:latin typeface="Gill Sans MT"/>
              <a:cs typeface="Times New Roman"/>
            </a:endParaRPr>
          </a:p>
          <a:p>
            <a:pPr marL="283210" indent="-283210" algn="just"/>
            <a:r>
              <a:rPr lang="en-US" b="1">
                <a:solidFill>
                  <a:srgbClr val="000000"/>
                </a:solidFill>
                <a:latin typeface="Gill Sans MT"/>
                <a:cs typeface="Times New Roman"/>
              </a:rPr>
              <a:t>Data collection: </a:t>
            </a:r>
            <a:r>
              <a:rPr lang="en-US">
                <a:solidFill>
                  <a:srgbClr val="000000"/>
                </a:solidFill>
                <a:ea typeface="+mn-lt"/>
                <a:cs typeface="+mn-lt"/>
              </a:rPr>
              <a:t> gather info from medical records, interviews, and standardized tests.</a:t>
            </a:r>
            <a:endParaRPr lang="en-US"/>
          </a:p>
          <a:p>
            <a:pPr marL="283210" indent="-283210"/>
            <a:r>
              <a:rPr lang="en-US" b="1">
                <a:solidFill>
                  <a:srgbClr val="000000"/>
                </a:solidFill>
                <a:latin typeface="Gill Sans MT"/>
                <a:cs typeface="Times New Roman"/>
              </a:rPr>
              <a:t>Research design: </a:t>
            </a:r>
            <a:r>
              <a:rPr lang="en-US">
                <a:solidFill>
                  <a:srgbClr val="000000"/>
                </a:solidFill>
                <a:latin typeface="Gill Sans MT"/>
                <a:cs typeface="Times New Roman"/>
              </a:rPr>
              <a:t>This is an observational and longitudinal study that allows for the examination of the long-term effects of opioid exposure during pregnancy on both maternal and neonatal health outcomes over a five-year period.  This study can be considered a cohort study as it follows a group of pregnant individuals with opioid exposure and their neonates over time to assess the impact of opioid exposure during pregnancy on health outcomes.</a:t>
            </a:r>
            <a:endParaRPr lang="en-US"/>
          </a:p>
        </p:txBody>
      </p:sp>
    </p:spTree>
    <p:extLst>
      <p:ext uri="{BB962C8B-B14F-4D97-AF65-F5344CB8AC3E}">
        <p14:creationId xmlns:p14="http://schemas.microsoft.com/office/powerpoint/2010/main" val="3695820081"/>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0437772-7826-4CEE-8E78-517B414A425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E679C34-122C-4127-90D9-C271AEE94CE4}">
  <ds:schemaRefs>
    <ds:schemaRef ds:uri="http://schemas.microsoft.com/sharepoint/v3/contenttype/forms"/>
  </ds:schemaRefs>
</ds:datastoreItem>
</file>

<file path=customXml/itemProps3.xml><?xml version="1.0" encoding="utf-8"?>
<ds:datastoreItem xmlns:ds="http://schemas.openxmlformats.org/officeDocument/2006/customXml" ds:itemID="{8C26303C-A89C-422C-9097-BDF7002EFC54}">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DividendVTI</Template>
  <Application>Microsoft Office PowerPoint</Application>
  <PresentationFormat>Widescreen</PresentationFormat>
  <Slides>17</Slides>
  <Notes>5</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DividendVTI</vt:lpstr>
      <vt:lpstr>LONG-TERM EXPOSURE OF OPIOIDS DURING PREGNANCY AND ITS ASSOCIATED MATERNAL AND NEONATAL HEALTH OUTCOMES​  </vt:lpstr>
      <vt:lpstr>            contents</vt:lpstr>
      <vt:lpstr>AIM/RESEARCH QUESTION, HYPOTHESIS, &amp; VARIABLES OF INTEREST</vt:lpstr>
      <vt:lpstr>                Introduction    </vt:lpstr>
      <vt:lpstr>Introduction cont.,</vt:lpstr>
      <vt:lpstr>Literature synthesis</vt:lpstr>
      <vt:lpstr>Literature synthesis contd.,</vt:lpstr>
      <vt:lpstr>Literature synthesis</vt:lpstr>
      <vt:lpstr>Methodology and sampling</vt:lpstr>
      <vt:lpstr>Methodology contd.,</vt:lpstr>
      <vt:lpstr>Methodology contd.,</vt:lpstr>
      <vt:lpstr>Methodology contd.,</vt:lpstr>
      <vt:lpstr>Strengths and limitations</vt:lpstr>
      <vt:lpstr>PowerPoint Presentation</vt:lpstr>
      <vt:lpstr>references</vt:lpstr>
      <vt:lpstr>References contd.,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revision>259</cp:revision>
  <dcterms:created xsi:type="dcterms:W3CDTF">2024-05-05T02:43:46Z</dcterms:created>
  <dcterms:modified xsi:type="dcterms:W3CDTF">2024-05-12T19:20:12Z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